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Raleway"/>
      <p:regular r:id="rId39"/>
      <p:bold r:id="rId40"/>
      <p:italic r:id="rId41"/>
      <p:boldItalic r:id="rId42"/>
    </p:embeddedFont>
    <p:embeddedFont>
      <p:font typeface="Lato"/>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7" roundtripDataSignature="AMtx7mg+myxaS4hB/yYoApMxqcd7Gd49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bold.fntdata"/><Relationship Id="rId20" Type="http://schemas.openxmlformats.org/officeDocument/2006/relationships/slide" Target="slides/slide15.xml"/><Relationship Id="rId42" Type="http://schemas.openxmlformats.org/officeDocument/2006/relationships/font" Target="fonts/Raleway-boldItalic.fntdata"/><Relationship Id="rId41" Type="http://schemas.openxmlformats.org/officeDocument/2006/relationships/font" Target="fonts/Raleway-italic.fntdata"/><Relationship Id="rId22" Type="http://schemas.openxmlformats.org/officeDocument/2006/relationships/slide" Target="slides/slide17.xml"/><Relationship Id="rId44" Type="http://schemas.openxmlformats.org/officeDocument/2006/relationships/font" Target="fonts/Lato-bold.fntdata"/><Relationship Id="rId21" Type="http://schemas.openxmlformats.org/officeDocument/2006/relationships/slide" Target="slides/slide16.xml"/><Relationship Id="rId43" Type="http://schemas.openxmlformats.org/officeDocument/2006/relationships/font" Target="fonts/Lato-regular.fntdata"/><Relationship Id="rId24" Type="http://schemas.openxmlformats.org/officeDocument/2006/relationships/slide" Target="slides/slide19.xml"/><Relationship Id="rId46" Type="http://schemas.openxmlformats.org/officeDocument/2006/relationships/font" Target="fonts/Lato-boldItalic.fntdata"/><Relationship Id="rId23" Type="http://schemas.openxmlformats.org/officeDocument/2006/relationships/slide" Target="slides/slide18.xml"/><Relationship Id="rId45"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aleway-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35"/>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35"/>
          <p:cNvGrpSpPr/>
          <p:nvPr/>
        </p:nvGrpSpPr>
        <p:grpSpPr>
          <a:xfrm>
            <a:off x="830392" y="1191256"/>
            <a:ext cx="745763" cy="45826"/>
            <a:chOff x="4580561" y="2589004"/>
            <a:chExt cx="1064464" cy="25200"/>
          </a:xfrm>
        </p:grpSpPr>
        <p:sp>
          <p:nvSpPr>
            <p:cNvPr id="12" name="Google Shape;12;p3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3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35"/>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4200"/>
              <a:buNone/>
              <a:defRPr sz="4200">
                <a:solidFill>
                  <a:schemeClr val="dk2"/>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5" name="Google Shape;15;p35"/>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6" name="Google Shape;16;p3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6" name="Shape 66"/>
        <p:cNvGrpSpPr/>
        <p:nvPr/>
      </p:nvGrpSpPr>
      <p:grpSpPr>
        <a:xfrm>
          <a:off x="0" y="0"/>
          <a:ext cx="0" cy="0"/>
          <a:chOff x="0" y="0"/>
          <a:chExt cx="0" cy="0"/>
        </a:xfrm>
      </p:grpSpPr>
      <p:sp>
        <p:nvSpPr>
          <p:cNvPr id="67" name="Google Shape;67;p4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8" name="Google Shape;68;p44"/>
          <p:cNvGrpSpPr/>
          <p:nvPr/>
        </p:nvGrpSpPr>
        <p:grpSpPr>
          <a:xfrm>
            <a:off x="830392" y="1191256"/>
            <a:ext cx="745763" cy="45826"/>
            <a:chOff x="4580561" y="2589004"/>
            <a:chExt cx="1064464" cy="25200"/>
          </a:xfrm>
        </p:grpSpPr>
        <p:sp>
          <p:nvSpPr>
            <p:cNvPr id="69" name="Google Shape;69;p4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4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 name="Google Shape;71;p44"/>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72" name="Google Shape;72;p44"/>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73" name="Google Shape;73;p44"/>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74" name="Google Shape;74;p4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5" name="Shape 75"/>
        <p:cNvGrpSpPr/>
        <p:nvPr/>
      </p:nvGrpSpPr>
      <p:grpSpPr>
        <a:xfrm>
          <a:off x="0" y="0"/>
          <a:ext cx="0" cy="0"/>
          <a:chOff x="0" y="0"/>
          <a:chExt cx="0" cy="0"/>
        </a:xfrm>
      </p:grpSpPr>
      <p:grpSp>
        <p:nvGrpSpPr>
          <p:cNvPr id="76" name="Google Shape;76;p45"/>
          <p:cNvGrpSpPr/>
          <p:nvPr/>
        </p:nvGrpSpPr>
        <p:grpSpPr>
          <a:xfrm>
            <a:off x="830392" y="4169130"/>
            <a:ext cx="745763" cy="45826"/>
            <a:chOff x="4580561" y="2589004"/>
            <a:chExt cx="1064464" cy="25200"/>
          </a:xfrm>
        </p:grpSpPr>
        <p:sp>
          <p:nvSpPr>
            <p:cNvPr id="77" name="Google Shape;77;p4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4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 name="Google Shape;79;p45"/>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80" name="Google Shape;80;p45"/>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1600"/>
              </a:spcBef>
              <a:spcAft>
                <a:spcPts val="0"/>
              </a:spcAft>
              <a:buClr>
                <a:schemeClr val="lt1"/>
              </a:buClr>
              <a:buSzPts val="1100"/>
              <a:buChar char="○"/>
              <a:defRPr>
                <a:solidFill>
                  <a:schemeClr val="lt1"/>
                </a:solidFill>
              </a:defRPr>
            </a:lvl2pPr>
            <a:lvl3pPr indent="-298450" lvl="2" marL="1371600" algn="l">
              <a:lnSpc>
                <a:spcPct val="115000"/>
              </a:lnSpc>
              <a:spcBef>
                <a:spcPts val="1600"/>
              </a:spcBef>
              <a:spcAft>
                <a:spcPts val="0"/>
              </a:spcAft>
              <a:buClr>
                <a:schemeClr val="lt1"/>
              </a:buClr>
              <a:buSzPts val="1100"/>
              <a:buChar char="■"/>
              <a:defRPr>
                <a:solidFill>
                  <a:schemeClr val="lt1"/>
                </a:solidFill>
              </a:defRPr>
            </a:lvl3pPr>
            <a:lvl4pPr indent="-298450" lvl="3" marL="1828800" algn="l">
              <a:lnSpc>
                <a:spcPct val="115000"/>
              </a:lnSpc>
              <a:spcBef>
                <a:spcPts val="1600"/>
              </a:spcBef>
              <a:spcAft>
                <a:spcPts val="0"/>
              </a:spcAft>
              <a:buClr>
                <a:schemeClr val="lt1"/>
              </a:buClr>
              <a:buSzPts val="1100"/>
              <a:buChar char="●"/>
              <a:defRPr>
                <a:solidFill>
                  <a:schemeClr val="lt1"/>
                </a:solidFill>
              </a:defRPr>
            </a:lvl4pPr>
            <a:lvl5pPr indent="-298450" lvl="4" marL="2286000" algn="l">
              <a:lnSpc>
                <a:spcPct val="115000"/>
              </a:lnSpc>
              <a:spcBef>
                <a:spcPts val="1600"/>
              </a:spcBef>
              <a:spcAft>
                <a:spcPts val="0"/>
              </a:spcAft>
              <a:buClr>
                <a:schemeClr val="lt1"/>
              </a:buClr>
              <a:buSzPts val="1100"/>
              <a:buChar char="○"/>
              <a:defRPr>
                <a:solidFill>
                  <a:schemeClr val="lt1"/>
                </a:solidFill>
              </a:defRPr>
            </a:lvl5pPr>
            <a:lvl6pPr indent="-298450" lvl="5" marL="2743200" algn="l">
              <a:lnSpc>
                <a:spcPct val="115000"/>
              </a:lnSpc>
              <a:spcBef>
                <a:spcPts val="1600"/>
              </a:spcBef>
              <a:spcAft>
                <a:spcPts val="0"/>
              </a:spcAft>
              <a:buClr>
                <a:schemeClr val="lt1"/>
              </a:buClr>
              <a:buSzPts val="1100"/>
              <a:buChar char="■"/>
              <a:defRPr>
                <a:solidFill>
                  <a:schemeClr val="lt1"/>
                </a:solidFill>
              </a:defRPr>
            </a:lvl6pPr>
            <a:lvl7pPr indent="-298450" lvl="6" marL="3200400" algn="l">
              <a:lnSpc>
                <a:spcPct val="115000"/>
              </a:lnSpc>
              <a:spcBef>
                <a:spcPts val="1600"/>
              </a:spcBef>
              <a:spcAft>
                <a:spcPts val="0"/>
              </a:spcAft>
              <a:buClr>
                <a:schemeClr val="lt1"/>
              </a:buClr>
              <a:buSzPts val="1100"/>
              <a:buChar char="●"/>
              <a:defRPr>
                <a:solidFill>
                  <a:schemeClr val="lt1"/>
                </a:solidFill>
              </a:defRPr>
            </a:lvl7pPr>
            <a:lvl8pPr indent="-298450" lvl="7" marL="3657600" algn="l">
              <a:lnSpc>
                <a:spcPct val="115000"/>
              </a:lnSpc>
              <a:spcBef>
                <a:spcPts val="1600"/>
              </a:spcBef>
              <a:spcAft>
                <a:spcPts val="0"/>
              </a:spcAft>
              <a:buClr>
                <a:schemeClr val="lt1"/>
              </a:buClr>
              <a:buSzPts val="1100"/>
              <a:buChar char="○"/>
              <a:defRPr>
                <a:solidFill>
                  <a:schemeClr val="lt1"/>
                </a:solidFill>
              </a:defRPr>
            </a:lvl8pPr>
            <a:lvl9pPr indent="-298450" lvl="8" marL="4114800" algn="l">
              <a:lnSpc>
                <a:spcPct val="115000"/>
              </a:lnSpc>
              <a:spcBef>
                <a:spcPts val="1600"/>
              </a:spcBef>
              <a:spcAft>
                <a:spcPts val="1600"/>
              </a:spcAft>
              <a:buClr>
                <a:schemeClr val="lt1"/>
              </a:buClr>
              <a:buSzPts val="1100"/>
              <a:buChar char="■"/>
              <a:defRPr>
                <a:solidFill>
                  <a:schemeClr val="lt1"/>
                </a:solidFill>
              </a:defRPr>
            </a:lvl9pPr>
          </a:lstStyle>
          <a:p/>
        </p:txBody>
      </p:sp>
      <p:sp>
        <p:nvSpPr>
          <p:cNvPr id="81" name="Google Shape;81;p4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7" name="Shape 17"/>
        <p:cNvGrpSpPr/>
        <p:nvPr/>
      </p:nvGrpSpPr>
      <p:grpSpPr>
        <a:xfrm>
          <a:off x="0" y="0"/>
          <a:ext cx="0" cy="0"/>
          <a:chOff x="0" y="0"/>
          <a:chExt cx="0" cy="0"/>
        </a:xfrm>
      </p:grpSpPr>
      <p:grpSp>
        <p:nvGrpSpPr>
          <p:cNvPr id="18" name="Google Shape;18;p36"/>
          <p:cNvGrpSpPr/>
          <p:nvPr/>
        </p:nvGrpSpPr>
        <p:grpSpPr>
          <a:xfrm>
            <a:off x="830392" y="4169130"/>
            <a:ext cx="745763" cy="45826"/>
            <a:chOff x="4580561" y="2589004"/>
            <a:chExt cx="1064464" cy="25200"/>
          </a:xfrm>
        </p:grpSpPr>
        <p:sp>
          <p:nvSpPr>
            <p:cNvPr id="19" name="Google Shape;19;p36"/>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6"/>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 name="Google Shape;21;p36"/>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22" name="Google Shape;22;p3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3" name="Shape 23"/>
        <p:cNvGrpSpPr/>
        <p:nvPr/>
      </p:nvGrpSpPr>
      <p:grpSpPr>
        <a:xfrm>
          <a:off x="0" y="0"/>
          <a:ext cx="0" cy="0"/>
          <a:chOff x="0" y="0"/>
          <a:chExt cx="0" cy="0"/>
        </a:xfrm>
      </p:grpSpPr>
      <p:sp>
        <p:nvSpPr>
          <p:cNvPr id="24" name="Google Shape;24;p3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 name="Google Shape;25;p37"/>
          <p:cNvGrpSpPr/>
          <p:nvPr/>
        </p:nvGrpSpPr>
        <p:grpSpPr>
          <a:xfrm>
            <a:off x="830392" y="1191256"/>
            <a:ext cx="745763" cy="45826"/>
            <a:chOff x="4580561" y="2589004"/>
            <a:chExt cx="1064464" cy="25200"/>
          </a:xfrm>
        </p:grpSpPr>
        <p:sp>
          <p:nvSpPr>
            <p:cNvPr id="26" name="Google Shape;26;p3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3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 name="Google Shape;28;p37"/>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9" name="Google Shape;29;p37"/>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30" name="Google Shape;30;p3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1" name="Shape 31"/>
        <p:cNvGrpSpPr/>
        <p:nvPr/>
      </p:nvGrpSpPr>
      <p:grpSpPr>
        <a:xfrm>
          <a:off x="0" y="0"/>
          <a:ext cx="0" cy="0"/>
          <a:chOff x="0" y="0"/>
          <a:chExt cx="0" cy="0"/>
        </a:xfrm>
      </p:grpSpPr>
      <p:sp>
        <p:nvSpPr>
          <p:cNvPr id="32" name="Google Shape;32;p38"/>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 name="Google Shape;33;p38"/>
          <p:cNvGrpSpPr/>
          <p:nvPr/>
        </p:nvGrpSpPr>
        <p:grpSpPr>
          <a:xfrm>
            <a:off x="830392" y="1191256"/>
            <a:ext cx="745763" cy="45826"/>
            <a:chOff x="4580561" y="2589004"/>
            <a:chExt cx="1064464" cy="25200"/>
          </a:xfrm>
        </p:grpSpPr>
        <p:sp>
          <p:nvSpPr>
            <p:cNvPr id="34" name="Google Shape;34;p3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 name="Google Shape;36;p38"/>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37" name="Google Shape;37;p38"/>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38" name="Google Shape;38;p38"/>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39" name="Google Shape;39;p3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3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 name="Google Shape;42;p39"/>
          <p:cNvGrpSpPr/>
          <p:nvPr/>
        </p:nvGrpSpPr>
        <p:grpSpPr>
          <a:xfrm>
            <a:off x="830392" y="1191256"/>
            <a:ext cx="745763" cy="45826"/>
            <a:chOff x="4580561" y="2589004"/>
            <a:chExt cx="1064464" cy="25200"/>
          </a:xfrm>
        </p:grpSpPr>
        <p:sp>
          <p:nvSpPr>
            <p:cNvPr id="43" name="Google Shape;43;p3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 name="Google Shape;45;p39"/>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3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4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9" name="Shape 49"/>
        <p:cNvGrpSpPr/>
        <p:nvPr/>
      </p:nvGrpSpPr>
      <p:grpSpPr>
        <a:xfrm>
          <a:off x="0" y="0"/>
          <a:ext cx="0" cy="0"/>
          <a:chOff x="0" y="0"/>
          <a:chExt cx="0" cy="0"/>
        </a:xfrm>
      </p:grpSpPr>
      <p:sp>
        <p:nvSpPr>
          <p:cNvPr id="50" name="Google Shape;50;p41"/>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 name="Google Shape;51;p41"/>
          <p:cNvGrpSpPr/>
          <p:nvPr/>
        </p:nvGrpSpPr>
        <p:grpSpPr>
          <a:xfrm>
            <a:off x="830392" y="1191256"/>
            <a:ext cx="745763" cy="45826"/>
            <a:chOff x="4580561" y="2589004"/>
            <a:chExt cx="1064464" cy="25200"/>
          </a:xfrm>
        </p:grpSpPr>
        <p:sp>
          <p:nvSpPr>
            <p:cNvPr id="52" name="Google Shape;52;p4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4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 name="Google Shape;54;p41"/>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5" name="Google Shape;55;p41"/>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56" name="Google Shape;56;p4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57" name="Shape 57"/>
        <p:cNvGrpSpPr/>
        <p:nvPr/>
      </p:nvGrpSpPr>
      <p:grpSpPr>
        <a:xfrm>
          <a:off x="0" y="0"/>
          <a:ext cx="0" cy="0"/>
          <a:chOff x="0" y="0"/>
          <a:chExt cx="0" cy="0"/>
        </a:xfrm>
      </p:grpSpPr>
      <p:grpSp>
        <p:nvGrpSpPr>
          <p:cNvPr id="58" name="Google Shape;58;p42"/>
          <p:cNvGrpSpPr/>
          <p:nvPr/>
        </p:nvGrpSpPr>
        <p:grpSpPr>
          <a:xfrm>
            <a:off x="830392" y="1191256"/>
            <a:ext cx="745763" cy="45826"/>
            <a:chOff x="4580561" y="2589004"/>
            <a:chExt cx="1064464" cy="25200"/>
          </a:xfrm>
        </p:grpSpPr>
        <p:sp>
          <p:nvSpPr>
            <p:cNvPr id="59" name="Google Shape;59;p4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4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 name="Google Shape;61;p42"/>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62" name="Google Shape;62;p4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3" name="Shape 63"/>
        <p:cNvGrpSpPr/>
        <p:nvPr/>
      </p:nvGrpSpPr>
      <p:grpSpPr>
        <a:xfrm>
          <a:off x="0" y="0"/>
          <a:ext cx="0" cy="0"/>
          <a:chOff x="0" y="0"/>
          <a:chExt cx="0" cy="0"/>
        </a:xfrm>
      </p:grpSpPr>
      <p:sp>
        <p:nvSpPr>
          <p:cNvPr id="64" name="Google Shape;64;p43"/>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300"/>
              <a:buNone/>
              <a:defRPr/>
            </a:lvl1pPr>
          </a:lstStyle>
          <a:p/>
        </p:txBody>
      </p:sp>
      <p:sp>
        <p:nvSpPr>
          <p:cNvPr id="65" name="Google Shape;65;p4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1pPr>
            <a:lvl2pPr lvl="1"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2pPr>
            <a:lvl3pPr lvl="2"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3pPr>
            <a:lvl4pPr lvl="3"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4pPr>
            <a:lvl5pPr lvl="4"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5pPr>
            <a:lvl6pPr lvl="5"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6pPr>
            <a:lvl7pPr lvl="6"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7pPr>
            <a:lvl8pPr lvl="7"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8pPr>
            <a:lvl9pPr lvl="8"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9pPr>
          </a:lstStyle>
          <a:p/>
        </p:txBody>
      </p:sp>
      <p:sp>
        <p:nvSpPr>
          <p:cNvPr id="7" name="Google Shape;7;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1600"/>
              </a:spcBef>
              <a:spcAft>
                <a:spcPts val="160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 name="Google Shape;8;p3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hyperlink" Target="https://drive.google.com/file/d/1mmU0rTNV1mU7yOZS8A0hWK2zS184Uj8C/view?usp=sharing" TargetMode="External"/><Relationship Id="rId4" Type="http://schemas.openxmlformats.org/officeDocument/2006/relationships/hyperlink" Target="https://drive.google.com/file/d/16uHGs5mjM1X_9ckugqz9_Ly3-XkpQRYw/view?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hyperlink" Target="https://docs.google.com/document/d/1X05FK_Hb9TmEkybEjGWfZqoPx0FUMf3-N7Agj0UE51U/edit?usp=sharing" TargetMode="External"/><Relationship Id="rId4" Type="http://schemas.openxmlformats.org/officeDocument/2006/relationships/hyperlink" Target="https://drive.google.com/file/d/1z36Rs_5ZE18Bn_sokIvlDMwgnzcQxeoF/view?usp=sharing" TargetMode="External"/><Relationship Id="rId5" Type="http://schemas.openxmlformats.org/officeDocument/2006/relationships/hyperlink" Target="https://drive.google.com/file/d/1ZwA2j-JD1cKOmAB2fGrE4lqDZVFvNhgc/view?usp=sharing" TargetMode="External"/><Relationship Id="rId6" Type="http://schemas.openxmlformats.org/officeDocument/2006/relationships/hyperlink" Target="https://drive.google.com/open?id=1z36Rs_5ZE18Bn_sokIvlDMwgnzcQxeo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hyperlink" Target="https://drive.google.com/file/d/1ajXif1gt1fEvgN2HXFDwPait90kMuPB4/view?usp=sharing" TargetMode="External"/><Relationship Id="rId4" Type="http://schemas.openxmlformats.org/officeDocument/2006/relationships/hyperlink" Target="https://drive.google.com/file/d/1ruGq3jTUvMEREpw3znsN7qawbmb9VrJx/view?usp=sharing" TargetMode="External"/><Relationship Id="rId9" Type="http://schemas.openxmlformats.org/officeDocument/2006/relationships/hyperlink" Target="https://drive.google.com/file/d/1G0zHM9IkuTvLjQ807XMeDJz8tJLYRBEE/view?usp=sharing" TargetMode="External"/><Relationship Id="rId5" Type="http://schemas.openxmlformats.org/officeDocument/2006/relationships/hyperlink" Target="https://drive.google.com/file/d/1cseyJSg98QbVKsaUGODGEMUYUmXplKJZ/view?usp=sharing" TargetMode="External"/><Relationship Id="rId6" Type="http://schemas.openxmlformats.org/officeDocument/2006/relationships/hyperlink" Target="https://drive.google.com/file/d/1mqMMqffGJpue4FwcqWJJ2KT0f7LhA6en/view?usp=sharing" TargetMode="External"/><Relationship Id="rId7" Type="http://schemas.openxmlformats.org/officeDocument/2006/relationships/hyperlink" Target="https://drive.google.com/file/d/1ubc9Ja4rUh6WF_EjPsT-px89Fi5kG3Km/view?usp=sharing" TargetMode="External"/><Relationship Id="rId8" Type="http://schemas.openxmlformats.org/officeDocument/2006/relationships/hyperlink" Target="https://drive.google.com/file/d/1CEOvUv0AdqNurqhuyUNtkOV56B2AztZs/view?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a:t>MYP 3 2019-20 Sciences</a:t>
            </a:r>
            <a:endParaRPr/>
          </a:p>
          <a:p>
            <a:pPr indent="0" lvl="0" marL="0" rtl="0" algn="l">
              <a:lnSpc>
                <a:spcPct val="100000"/>
              </a:lnSpc>
              <a:spcBef>
                <a:spcPts val="0"/>
              </a:spcBef>
              <a:spcAft>
                <a:spcPts val="0"/>
              </a:spcAft>
              <a:buSzPts val="4200"/>
              <a:buNone/>
            </a:pPr>
            <a:r>
              <a:rPr lang="en"/>
              <a:t>Handle the Pressure!</a:t>
            </a:r>
            <a:endParaRPr/>
          </a:p>
        </p:txBody>
      </p:sp>
      <p:sp>
        <p:nvSpPr>
          <p:cNvPr id="87" name="Google Shape;87;p1"/>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
              <a:t>Mansi Gandhi</a:t>
            </a:r>
            <a:endParaRPr/>
          </a:p>
          <a:p>
            <a:pPr indent="0" lvl="0" marL="0" rtl="0" algn="l">
              <a:lnSpc>
                <a:spcPct val="100000"/>
              </a:lnSpc>
              <a:spcBef>
                <a:spcPts val="0"/>
              </a:spcBef>
              <a:spcAft>
                <a:spcPts val="0"/>
              </a:spcAft>
              <a:buSzPts val="1600"/>
              <a:buNone/>
            </a:pPr>
            <a:r>
              <a:rPr lang="en"/>
              <a:t>February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0"/>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Calculating Density</a:t>
            </a:r>
            <a:endParaRPr/>
          </a:p>
        </p:txBody>
      </p:sp>
      <p:sp>
        <p:nvSpPr>
          <p:cNvPr id="138" name="Google Shape;138;p10"/>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a:t>Difficulty Level Easy: </a:t>
            </a:r>
            <a:r>
              <a:rPr lang="en" u="sng">
                <a:solidFill>
                  <a:schemeClr val="hlink"/>
                </a:solidFill>
                <a:hlinkClick r:id="rId3"/>
              </a:rPr>
              <a:t>https://drive.google.com/file/d/1mmU0rTNV1mU7yOZS8A0hWK2zS184Uj8C/view?usp=sharing</a:t>
            </a:r>
            <a:endParaRPr/>
          </a:p>
          <a:p>
            <a:pPr indent="0" lvl="0" marL="0" rtl="0" algn="l">
              <a:lnSpc>
                <a:spcPct val="115000"/>
              </a:lnSpc>
              <a:spcBef>
                <a:spcPts val="1600"/>
              </a:spcBef>
              <a:spcAft>
                <a:spcPts val="0"/>
              </a:spcAft>
              <a:buSzPts val="1300"/>
              <a:buNone/>
            </a:pPr>
            <a:r>
              <a:rPr lang="en"/>
              <a:t>Difficulty Level Challenging: </a:t>
            </a:r>
            <a:r>
              <a:rPr lang="en" u="sng">
                <a:solidFill>
                  <a:schemeClr val="hlink"/>
                </a:solidFill>
                <a:hlinkClick r:id="rId4"/>
              </a:rPr>
              <a:t>https://drive.google.com/file/d/16uHGs5mjM1X_9ckugqz9_Ly3-XkpQRYw/view?usp=sharing</a:t>
            </a:r>
            <a:endParaRPr/>
          </a:p>
          <a:p>
            <a:pPr indent="0" lvl="0" marL="0" rtl="0" algn="l">
              <a:lnSpc>
                <a:spcPct val="115000"/>
              </a:lnSpc>
              <a:spcBef>
                <a:spcPts val="1600"/>
              </a:spcBef>
              <a:spcAft>
                <a:spcPts val="1600"/>
              </a:spcAft>
              <a:buSzPts val="13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1"/>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sz="2600" u="sng">
                <a:solidFill>
                  <a:schemeClr val="hlink"/>
                </a:solidFill>
                <a:hlinkClick r:id="rId3"/>
              </a:rPr>
              <a:t>Calculating Density:</a:t>
            </a:r>
            <a:endParaRPr b="0" sz="2600"/>
          </a:p>
          <a:p>
            <a:pPr indent="-393700" lvl="0" marL="457200" rtl="0" algn="l">
              <a:lnSpc>
                <a:spcPct val="100000"/>
              </a:lnSpc>
              <a:spcBef>
                <a:spcPts val="0"/>
              </a:spcBef>
              <a:spcAft>
                <a:spcPts val="0"/>
              </a:spcAft>
              <a:buSzPts val="2600"/>
              <a:buChar char="-"/>
            </a:pPr>
            <a:r>
              <a:rPr b="0" lang="en" sz="2600"/>
              <a:t>Regular Objects</a:t>
            </a:r>
            <a:endParaRPr b="0" sz="2600"/>
          </a:p>
          <a:p>
            <a:pPr indent="-393700" lvl="0" marL="457200" rtl="0" algn="l">
              <a:lnSpc>
                <a:spcPct val="100000"/>
              </a:lnSpc>
              <a:spcBef>
                <a:spcPts val="0"/>
              </a:spcBef>
              <a:spcAft>
                <a:spcPts val="0"/>
              </a:spcAft>
              <a:buSzPts val="2600"/>
              <a:buChar char="-"/>
            </a:pPr>
            <a:r>
              <a:rPr b="0" lang="en" sz="2600"/>
              <a:t>Irregular Objects</a:t>
            </a:r>
            <a:endParaRPr b="0" sz="2600"/>
          </a:p>
          <a:p>
            <a:pPr indent="-393700" lvl="0" marL="457200" rtl="0" algn="l">
              <a:lnSpc>
                <a:spcPct val="100000"/>
              </a:lnSpc>
              <a:spcBef>
                <a:spcPts val="0"/>
              </a:spcBef>
              <a:spcAft>
                <a:spcPts val="0"/>
              </a:spcAft>
              <a:buSzPts val="2600"/>
              <a:buChar char="-"/>
            </a:pPr>
            <a:r>
              <a:rPr b="0" lang="en" sz="2600"/>
              <a:t>Liquids</a:t>
            </a:r>
            <a:endParaRPr b="0" sz="2600"/>
          </a:p>
          <a:p>
            <a:pPr indent="0" lvl="0" marL="0" rtl="0" algn="l">
              <a:lnSpc>
                <a:spcPct val="100000"/>
              </a:lnSpc>
              <a:spcBef>
                <a:spcPts val="0"/>
              </a:spcBef>
              <a:spcAft>
                <a:spcPts val="0"/>
              </a:spcAft>
              <a:buSzPts val="3600"/>
              <a:buNone/>
            </a:pPr>
            <a:r>
              <a:t/>
            </a:r>
            <a:endParaRPr b="0" sz="2600"/>
          </a:p>
          <a:p>
            <a:pPr indent="0" lvl="0" marL="0" rtl="0" algn="l">
              <a:lnSpc>
                <a:spcPct val="100000"/>
              </a:lnSpc>
              <a:spcBef>
                <a:spcPts val="0"/>
              </a:spcBef>
              <a:spcAft>
                <a:spcPts val="0"/>
              </a:spcAft>
              <a:buSzPts val="3600"/>
              <a:buNone/>
            </a:pPr>
            <a:r>
              <a:rPr b="0" lang="en" sz="2600" u="sng">
                <a:solidFill>
                  <a:schemeClr val="hlink"/>
                </a:solidFill>
                <a:hlinkClick r:id="rId4"/>
              </a:rPr>
              <a:t>Practice Sheet 1 </a:t>
            </a:r>
            <a:endParaRPr b="0" sz="2600"/>
          </a:p>
          <a:p>
            <a:pPr indent="0" lvl="0" marL="0" rtl="0" algn="l">
              <a:lnSpc>
                <a:spcPct val="100000"/>
              </a:lnSpc>
              <a:spcBef>
                <a:spcPts val="0"/>
              </a:spcBef>
              <a:spcAft>
                <a:spcPts val="0"/>
              </a:spcAft>
              <a:buSzPts val="3600"/>
              <a:buNone/>
            </a:pPr>
            <a:r>
              <a:rPr b="0" lang="en" sz="2600" u="sng">
                <a:solidFill>
                  <a:schemeClr val="hlink"/>
                </a:solidFill>
                <a:hlinkClick r:id="rId5"/>
              </a:rPr>
              <a:t>Practice Sheet 2</a:t>
            </a:r>
            <a:endParaRPr b="0" sz="2600"/>
          </a:p>
          <a:p>
            <a:pPr indent="0" lvl="0" marL="0" rtl="0" algn="l">
              <a:lnSpc>
                <a:spcPct val="100000"/>
              </a:lnSpc>
              <a:spcBef>
                <a:spcPts val="0"/>
              </a:spcBef>
              <a:spcAft>
                <a:spcPts val="0"/>
              </a:spcAft>
              <a:buSzPts val="3600"/>
              <a:buNone/>
            </a:pPr>
            <a:r>
              <a:rPr b="0" lang="en" sz="2600" u="sng">
                <a:solidFill>
                  <a:schemeClr val="hlink"/>
                </a:solidFill>
                <a:hlinkClick r:id="rId6"/>
              </a:rPr>
              <a:t>Practice Sheet 3</a:t>
            </a:r>
            <a:endParaRPr b="0" sz="2600"/>
          </a:p>
          <a:p>
            <a:pPr indent="0" lvl="0" marL="0" rtl="0" algn="l">
              <a:lnSpc>
                <a:spcPct val="100000"/>
              </a:lnSpc>
              <a:spcBef>
                <a:spcPts val="0"/>
              </a:spcBef>
              <a:spcAft>
                <a:spcPts val="0"/>
              </a:spcAft>
              <a:buSzPts val="3600"/>
              <a:buNone/>
            </a:pPr>
            <a:r>
              <a:t/>
            </a:r>
            <a:endParaRPr b="0" sz="2600"/>
          </a:p>
          <a:p>
            <a:pPr indent="0" lvl="0" marL="0" rtl="0" algn="l">
              <a:lnSpc>
                <a:spcPct val="100000"/>
              </a:lnSpc>
              <a:spcBef>
                <a:spcPts val="0"/>
              </a:spcBef>
              <a:spcAft>
                <a:spcPts val="0"/>
              </a:spcAft>
              <a:buSzPts val="3600"/>
              <a:buNone/>
            </a:pPr>
            <a:r>
              <a:t/>
            </a:r>
            <a:endParaRPr b="0" sz="2600"/>
          </a:p>
          <a:p>
            <a:pPr indent="0" lvl="0" marL="0" rtl="0" algn="l">
              <a:lnSpc>
                <a:spcPct val="100000"/>
              </a:lnSpc>
              <a:spcBef>
                <a:spcPts val="0"/>
              </a:spcBef>
              <a:spcAft>
                <a:spcPts val="0"/>
              </a:spcAft>
              <a:buSzPts val="3600"/>
              <a:buNone/>
            </a:pPr>
            <a:r>
              <a:t/>
            </a:r>
            <a:endParaRPr b="0" sz="2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2"/>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a:t>Pressure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3"/>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sz="1600"/>
              <a:t>What hurts more, pinching or poking?</a:t>
            </a:r>
            <a:endParaRPr b="0" sz="1600"/>
          </a:p>
          <a:p>
            <a:pPr indent="0" lvl="0" marL="0" rtl="0" algn="l">
              <a:lnSpc>
                <a:spcPct val="100000"/>
              </a:lnSpc>
              <a:spcBef>
                <a:spcPts val="0"/>
              </a:spcBef>
              <a:spcAft>
                <a:spcPts val="0"/>
              </a:spcAft>
              <a:buSzPts val="3600"/>
              <a:buNone/>
            </a:pPr>
            <a:r>
              <a:t/>
            </a:r>
            <a:endParaRPr b="0" sz="1600"/>
          </a:p>
          <a:p>
            <a:pPr indent="0" lvl="0" marL="0" rtl="0" algn="l">
              <a:lnSpc>
                <a:spcPct val="100000"/>
              </a:lnSpc>
              <a:spcBef>
                <a:spcPts val="0"/>
              </a:spcBef>
              <a:spcAft>
                <a:spcPts val="0"/>
              </a:spcAft>
              <a:buSzPts val="3600"/>
              <a:buNone/>
            </a:pPr>
            <a:r>
              <a:rPr b="0" lang="en" sz="1600"/>
              <a:t>What is more comfortable, sneakers or heels?</a:t>
            </a:r>
            <a:endParaRPr b="0" sz="1600"/>
          </a:p>
          <a:p>
            <a:pPr indent="0" lvl="0" marL="0" rtl="0" algn="l">
              <a:lnSpc>
                <a:spcPct val="100000"/>
              </a:lnSpc>
              <a:spcBef>
                <a:spcPts val="0"/>
              </a:spcBef>
              <a:spcAft>
                <a:spcPts val="0"/>
              </a:spcAft>
              <a:buSzPts val="3600"/>
              <a:buNone/>
            </a:pPr>
            <a:r>
              <a:t/>
            </a:r>
            <a:endParaRPr b="0" sz="1600"/>
          </a:p>
          <a:p>
            <a:pPr indent="0" lvl="0" marL="0" rtl="0" algn="l">
              <a:lnSpc>
                <a:spcPct val="100000"/>
              </a:lnSpc>
              <a:spcBef>
                <a:spcPts val="0"/>
              </a:spcBef>
              <a:spcAft>
                <a:spcPts val="0"/>
              </a:spcAft>
              <a:buSzPts val="3600"/>
              <a:buNone/>
            </a:pPr>
            <a:r>
              <a:rPr b="0" lang="en" sz="1600"/>
              <a:t>Why is it easier to push the sharp edge of the pin into the board, and not the broader base?</a:t>
            </a:r>
            <a:endParaRPr b="0" sz="1600"/>
          </a:p>
          <a:p>
            <a:pPr indent="0" lvl="0" marL="0" rtl="0" algn="l">
              <a:lnSpc>
                <a:spcPct val="100000"/>
              </a:lnSpc>
              <a:spcBef>
                <a:spcPts val="0"/>
              </a:spcBef>
              <a:spcAft>
                <a:spcPts val="0"/>
              </a:spcAft>
              <a:buSzPts val="3600"/>
              <a:buNone/>
            </a:pPr>
            <a:r>
              <a:t/>
            </a:r>
            <a:endParaRPr b="0" sz="1600"/>
          </a:p>
          <a:p>
            <a:pPr indent="0" lvl="0" marL="0" rtl="0" algn="l">
              <a:lnSpc>
                <a:spcPct val="100000"/>
              </a:lnSpc>
              <a:spcBef>
                <a:spcPts val="0"/>
              </a:spcBef>
              <a:spcAft>
                <a:spcPts val="0"/>
              </a:spcAft>
              <a:buSzPts val="3600"/>
              <a:buNone/>
            </a:pPr>
            <a:r>
              <a:t/>
            </a:r>
            <a:endParaRPr b="0" sz="1600"/>
          </a:p>
          <a:p>
            <a:pPr indent="0" lvl="0" marL="0" rtl="0" algn="l">
              <a:lnSpc>
                <a:spcPct val="100000"/>
              </a:lnSpc>
              <a:spcBef>
                <a:spcPts val="0"/>
              </a:spcBef>
              <a:spcAft>
                <a:spcPts val="0"/>
              </a:spcAft>
              <a:buSzPts val="3600"/>
              <a:buNone/>
            </a:pPr>
            <a:r>
              <a:t/>
            </a:r>
            <a:endParaRPr b="0"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4"/>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300"/>
              <a:buNone/>
            </a:pPr>
            <a:r>
              <a:t/>
            </a:r>
            <a:endParaRPr/>
          </a:p>
        </p:txBody>
      </p:sp>
      <p:pic>
        <p:nvPicPr>
          <p:cNvPr id="159" name="Google Shape;159;p14"/>
          <p:cNvPicPr preferRelativeResize="0"/>
          <p:nvPr/>
        </p:nvPicPr>
        <p:blipFill rotWithShape="1">
          <a:blip r:embed="rId3">
            <a:alphaModFix/>
          </a:blip>
          <a:srcRect b="0" l="0" r="0" t="0"/>
          <a:stretch/>
        </p:blipFill>
        <p:spPr>
          <a:xfrm>
            <a:off x="84725" y="314825"/>
            <a:ext cx="2973725" cy="1918525"/>
          </a:xfrm>
          <a:prstGeom prst="rect">
            <a:avLst/>
          </a:prstGeom>
          <a:noFill/>
          <a:ln>
            <a:noFill/>
          </a:ln>
        </p:spPr>
      </p:pic>
      <p:pic>
        <p:nvPicPr>
          <p:cNvPr id="160" name="Google Shape;160;p14"/>
          <p:cNvPicPr preferRelativeResize="0"/>
          <p:nvPr/>
        </p:nvPicPr>
        <p:blipFill rotWithShape="1">
          <a:blip r:embed="rId4">
            <a:alphaModFix/>
          </a:blip>
          <a:srcRect b="0" l="0" r="0" t="0"/>
          <a:stretch/>
        </p:blipFill>
        <p:spPr>
          <a:xfrm>
            <a:off x="2371725" y="152400"/>
            <a:ext cx="4663425" cy="2784800"/>
          </a:xfrm>
          <a:prstGeom prst="rect">
            <a:avLst/>
          </a:prstGeom>
          <a:noFill/>
          <a:ln>
            <a:noFill/>
          </a:ln>
        </p:spPr>
      </p:pic>
      <p:pic>
        <p:nvPicPr>
          <p:cNvPr id="161" name="Google Shape;161;p14"/>
          <p:cNvPicPr preferRelativeResize="0"/>
          <p:nvPr/>
        </p:nvPicPr>
        <p:blipFill rotWithShape="1">
          <a:blip r:embed="rId5">
            <a:alphaModFix/>
          </a:blip>
          <a:srcRect b="0" l="0" r="0" t="0"/>
          <a:stretch/>
        </p:blipFill>
        <p:spPr>
          <a:xfrm>
            <a:off x="6838950" y="771525"/>
            <a:ext cx="2060550" cy="2175025"/>
          </a:xfrm>
          <a:prstGeom prst="rect">
            <a:avLst/>
          </a:prstGeom>
          <a:noFill/>
          <a:ln>
            <a:noFill/>
          </a:ln>
        </p:spPr>
      </p:pic>
      <p:pic>
        <p:nvPicPr>
          <p:cNvPr id="162" name="Google Shape;162;p14"/>
          <p:cNvPicPr preferRelativeResize="0"/>
          <p:nvPr/>
        </p:nvPicPr>
        <p:blipFill rotWithShape="1">
          <a:blip r:embed="rId6">
            <a:alphaModFix/>
          </a:blip>
          <a:srcRect b="0" l="0" r="0" t="0"/>
          <a:stretch/>
        </p:blipFill>
        <p:spPr>
          <a:xfrm>
            <a:off x="526900" y="2571750"/>
            <a:ext cx="4045100" cy="2501575"/>
          </a:xfrm>
          <a:prstGeom prst="rect">
            <a:avLst/>
          </a:prstGeom>
          <a:noFill/>
          <a:ln>
            <a:noFill/>
          </a:ln>
        </p:spPr>
      </p:pic>
      <p:pic>
        <p:nvPicPr>
          <p:cNvPr id="163" name="Google Shape;163;p14"/>
          <p:cNvPicPr preferRelativeResize="0"/>
          <p:nvPr/>
        </p:nvPicPr>
        <p:blipFill rotWithShape="1">
          <a:blip r:embed="rId7">
            <a:alphaModFix/>
          </a:blip>
          <a:srcRect b="0" l="0" r="0" t="0"/>
          <a:stretch/>
        </p:blipFill>
        <p:spPr>
          <a:xfrm>
            <a:off x="4572000" y="3010444"/>
            <a:ext cx="2973725" cy="18226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15"/>
          <p:cNvPicPr preferRelativeResize="0"/>
          <p:nvPr/>
        </p:nvPicPr>
        <p:blipFill rotWithShape="1">
          <a:blip r:embed="rId3">
            <a:alphaModFix/>
          </a:blip>
          <a:srcRect b="42675" l="0" r="0" t="0"/>
          <a:stretch/>
        </p:blipFill>
        <p:spPr>
          <a:xfrm>
            <a:off x="137900" y="893325"/>
            <a:ext cx="8868200" cy="3356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16"/>
          <p:cNvPicPr preferRelativeResize="0"/>
          <p:nvPr/>
        </p:nvPicPr>
        <p:blipFill rotWithShape="1">
          <a:blip r:embed="rId3">
            <a:alphaModFix/>
          </a:blip>
          <a:srcRect b="0" l="0" r="0" t="0"/>
          <a:stretch/>
        </p:blipFill>
        <p:spPr>
          <a:xfrm>
            <a:off x="708262" y="0"/>
            <a:ext cx="7727488"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17"/>
          <p:cNvPicPr preferRelativeResize="0"/>
          <p:nvPr/>
        </p:nvPicPr>
        <p:blipFill rotWithShape="1">
          <a:blip r:embed="rId3">
            <a:alphaModFix/>
          </a:blip>
          <a:srcRect b="0" l="0" r="0" t="0"/>
          <a:stretch/>
        </p:blipFill>
        <p:spPr>
          <a:xfrm>
            <a:off x="882186" y="59975"/>
            <a:ext cx="7553714" cy="5023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8"/>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Problems:</a:t>
            </a:r>
            <a:endParaRPr/>
          </a:p>
        </p:txBody>
      </p:sp>
      <p:sp>
        <p:nvSpPr>
          <p:cNvPr id="184" name="Google Shape;184;p18"/>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600">
                <a:solidFill>
                  <a:srgbClr val="000000"/>
                </a:solidFill>
                <a:latin typeface="Raleway"/>
                <a:ea typeface="Raleway"/>
                <a:cs typeface="Raleway"/>
                <a:sym typeface="Raleway"/>
              </a:rPr>
              <a:t>A butcher uses a knife with a surface area of 0.2 m^2 to cut a piece of meat. If the butcher uses 20 N of force to cut the meat, what is the pressure produced?</a:t>
            </a:r>
            <a:endParaRPr sz="1600">
              <a:solidFill>
                <a:srgbClr val="000000"/>
              </a:solidFill>
              <a:latin typeface="Raleway"/>
              <a:ea typeface="Raleway"/>
              <a:cs typeface="Raleway"/>
              <a:sym typeface="Raleway"/>
            </a:endParaRPr>
          </a:p>
          <a:p>
            <a:pPr indent="0" lvl="0" marL="0" rtl="0" algn="l">
              <a:lnSpc>
                <a:spcPct val="115000"/>
              </a:lnSpc>
              <a:spcBef>
                <a:spcPts val="1600"/>
              </a:spcBef>
              <a:spcAft>
                <a:spcPts val="0"/>
              </a:spcAft>
              <a:buSzPts val="1300"/>
              <a:buNone/>
            </a:pPr>
            <a:r>
              <a:rPr lang="en" sz="1600">
                <a:solidFill>
                  <a:srgbClr val="000000"/>
                </a:solidFill>
                <a:latin typeface="Raleway"/>
                <a:ea typeface="Raleway"/>
                <a:cs typeface="Raleway"/>
                <a:sym typeface="Raleway"/>
              </a:rPr>
              <a:t>A pressure of 2000 Pa is applied to a floor with an area of 0.2 m^2. What is the force produced?</a:t>
            </a:r>
            <a:endParaRPr sz="1600">
              <a:solidFill>
                <a:srgbClr val="000000"/>
              </a:solidFill>
              <a:latin typeface="Raleway"/>
              <a:ea typeface="Raleway"/>
              <a:cs typeface="Raleway"/>
              <a:sym typeface="Raleway"/>
            </a:endParaRPr>
          </a:p>
          <a:p>
            <a:pPr indent="0" lvl="0" marL="0" rtl="0" algn="l">
              <a:lnSpc>
                <a:spcPct val="115000"/>
              </a:lnSpc>
              <a:spcBef>
                <a:spcPts val="1600"/>
              </a:spcBef>
              <a:spcAft>
                <a:spcPts val="1600"/>
              </a:spcAft>
              <a:buSzPts val="1300"/>
              <a:buNone/>
            </a:pPr>
            <a:r>
              <a:t/>
            </a:r>
            <a:endParaRPr sz="1600">
              <a:solidFill>
                <a:srgbClr val="000000"/>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9"/>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1800"/>
              <a:t>Practice Problems:</a:t>
            </a:r>
            <a:endParaRPr sz="1800"/>
          </a:p>
          <a:p>
            <a:pPr indent="0" lvl="0" marL="0" rtl="0" algn="l">
              <a:lnSpc>
                <a:spcPct val="100000"/>
              </a:lnSpc>
              <a:spcBef>
                <a:spcPts val="0"/>
              </a:spcBef>
              <a:spcAft>
                <a:spcPts val="0"/>
              </a:spcAft>
              <a:buSzPts val="3600"/>
              <a:buNone/>
            </a:pPr>
            <a:r>
              <a:t/>
            </a:r>
            <a:endParaRPr sz="1800"/>
          </a:p>
          <a:p>
            <a:pPr indent="0" lvl="0" marL="0" rtl="0" algn="l">
              <a:lnSpc>
                <a:spcPct val="100000"/>
              </a:lnSpc>
              <a:spcBef>
                <a:spcPts val="0"/>
              </a:spcBef>
              <a:spcAft>
                <a:spcPts val="0"/>
              </a:spcAft>
              <a:buSzPts val="3600"/>
              <a:buNone/>
            </a:pPr>
            <a:r>
              <a:rPr lang="en" sz="1800" u="sng">
                <a:solidFill>
                  <a:schemeClr val="hlink"/>
                </a:solidFill>
                <a:hlinkClick r:id="rId3"/>
              </a:rPr>
              <a:t>Practice 1</a:t>
            </a:r>
            <a:endParaRPr sz="1800"/>
          </a:p>
          <a:p>
            <a:pPr indent="0" lvl="0" marL="0" rtl="0" algn="l">
              <a:lnSpc>
                <a:spcPct val="100000"/>
              </a:lnSpc>
              <a:spcBef>
                <a:spcPts val="0"/>
              </a:spcBef>
              <a:spcAft>
                <a:spcPts val="0"/>
              </a:spcAft>
              <a:buSzPts val="3600"/>
              <a:buNone/>
            </a:pPr>
            <a:r>
              <a:rPr lang="en" sz="1800" u="sng">
                <a:solidFill>
                  <a:schemeClr val="hlink"/>
                </a:solidFill>
                <a:hlinkClick r:id="rId4"/>
              </a:rPr>
              <a:t>Practice 2</a:t>
            </a:r>
            <a:endParaRPr sz="1800"/>
          </a:p>
          <a:p>
            <a:pPr indent="0" lvl="0" marL="0" rtl="0" algn="l">
              <a:lnSpc>
                <a:spcPct val="100000"/>
              </a:lnSpc>
              <a:spcBef>
                <a:spcPts val="0"/>
              </a:spcBef>
              <a:spcAft>
                <a:spcPts val="0"/>
              </a:spcAft>
              <a:buSzPts val="3600"/>
              <a:buNone/>
            </a:pPr>
            <a:r>
              <a:rPr lang="en" sz="1800" u="sng">
                <a:solidFill>
                  <a:schemeClr val="hlink"/>
                </a:solidFill>
                <a:hlinkClick r:id="rId5"/>
              </a:rPr>
              <a:t>Practice 3</a:t>
            </a:r>
            <a:endParaRPr sz="1800"/>
          </a:p>
          <a:p>
            <a:pPr indent="0" lvl="0" marL="0" rtl="0" algn="l">
              <a:lnSpc>
                <a:spcPct val="100000"/>
              </a:lnSpc>
              <a:spcBef>
                <a:spcPts val="0"/>
              </a:spcBef>
              <a:spcAft>
                <a:spcPts val="0"/>
              </a:spcAft>
              <a:buSzPts val="3600"/>
              <a:buNone/>
            </a:pPr>
            <a:r>
              <a:rPr lang="en" sz="1800" u="sng">
                <a:solidFill>
                  <a:schemeClr val="hlink"/>
                </a:solidFill>
                <a:hlinkClick r:id="rId6"/>
              </a:rPr>
              <a:t>Practice 4</a:t>
            </a:r>
            <a:endParaRPr sz="1800"/>
          </a:p>
          <a:p>
            <a:pPr indent="0" lvl="0" marL="0" rtl="0" algn="l">
              <a:lnSpc>
                <a:spcPct val="100000"/>
              </a:lnSpc>
              <a:spcBef>
                <a:spcPts val="0"/>
              </a:spcBef>
              <a:spcAft>
                <a:spcPts val="0"/>
              </a:spcAft>
              <a:buSzPts val="3600"/>
              <a:buNone/>
            </a:pPr>
            <a:r>
              <a:rPr lang="en" sz="1800" u="sng">
                <a:solidFill>
                  <a:schemeClr val="hlink"/>
                </a:solidFill>
                <a:hlinkClick r:id="rId7"/>
              </a:rPr>
              <a:t>Practice 5</a:t>
            </a:r>
            <a:endParaRPr sz="1800"/>
          </a:p>
          <a:p>
            <a:pPr indent="0" lvl="0" marL="0" rtl="0" algn="l">
              <a:lnSpc>
                <a:spcPct val="100000"/>
              </a:lnSpc>
              <a:spcBef>
                <a:spcPts val="0"/>
              </a:spcBef>
              <a:spcAft>
                <a:spcPts val="0"/>
              </a:spcAft>
              <a:buSzPts val="3600"/>
              <a:buNone/>
            </a:pPr>
            <a:r>
              <a:rPr lang="en" sz="1800" u="sng">
                <a:solidFill>
                  <a:schemeClr val="hlink"/>
                </a:solidFill>
                <a:hlinkClick r:id="rId8"/>
              </a:rPr>
              <a:t>Density Extra Practice 1</a:t>
            </a:r>
            <a:endParaRPr sz="1800"/>
          </a:p>
          <a:p>
            <a:pPr indent="0" lvl="0" marL="0" rtl="0" algn="l">
              <a:lnSpc>
                <a:spcPct val="100000"/>
              </a:lnSpc>
              <a:spcBef>
                <a:spcPts val="0"/>
              </a:spcBef>
              <a:spcAft>
                <a:spcPts val="0"/>
              </a:spcAft>
              <a:buSzPts val="3600"/>
              <a:buNone/>
            </a:pPr>
            <a:r>
              <a:rPr lang="en" sz="1800" u="sng">
                <a:solidFill>
                  <a:schemeClr val="hlink"/>
                </a:solidFill>
                <a:hlinkClick r:id="rId9"/>
              </a:rPr>
              <a:t>Density Extra Practice 2</a:t>
            </a:r>
            <a:endParaRPr sz="1800"/>
          </a:p>
          <a:p>
            <a:pPr indent="0" lvl="0" marL="0" rtl="0" algn="l">
              <a:lnSpc>
                <a:spcPct val="100000"/>
              </a:lnSpc>
              <a:spcBef>
                <a:spcPts val="0"/>
              </a:spcBef>
              <a:spcAft>
                <a:spcPts val="0"/>
              </a:spcAft>
              <a:buSzPts val="3600"/>
              <a:buNone/>
            </a:pPr>
            <a:r>
              <a:t/>
            </a:r>
            <a:endParaRPr sz="1800"/>
          </a:p>
          <a:p>
            <a:pPr indent="0" lvl="0" marL="0" rtl="0" algn="l">
              <a:lnSpc>
                <a:spcPct val="100000"/>
              </a:lnSpc>
              <a:spcBef>
                <a:spcPts val="0"/>
              </a:spcBef>
              <a:spcAft>
                <a:spcPts val="0"/>
              </a:spcAft>
              <a:buSzPts val="3600"/>
              <a:buNone/>
            </a:pPr>
            <a:r>
              <a:t/>
            </a:r>
            <a:endParaRPr sz="1800"/>
          </a:p>
          <a:p>
            <a:pPr indent="0" lvl="0" marL="0" rtl="0" algn="l">
              <a:lnSpc>
                <a:spcPct val="100000"/>
              </a:lnSpc>
              <a:spcBef>
                <a:spcPts val="0"/>
              </a:spcBef>
              <a:spcAft>
                <a:spcPts val="0"/>
              </a:spcAft>
              <a:buSzPts val="3600"/>
              <a:buNone/>
            </a:pPr>
            <a:r>
              <a:t/>
            </a:r>
            <a:endParaRPr sz="1800"/>
          </a:p>
          <a:p>
            <a:pPr indent="0" lvl="0" marL="0" rtl="0" algn="l">
              <a:lnSpc>
                <a:spcPct val="100000"/>
              </a:lnSpc>
              <a:spcBef>
                <a:spcPts val="0"/>
              </a:spcBef>
              <a:spcAft>
                <a:spcPts val="0"/>
              </a:spcAft>
              <a:buSzPts val="3600"/>
              <a:buNone/>
            </a:pPr>
            <a:r>
              <a:t/>
            </a:r>
            <a:endParaRPr sz="1800"/>
          </a:p>
          <a:p>
            <a:pPr indent="0" lvl="0" marL="0" rtl="0" algn="l">
              <a:lnSpc>
                <a:spcPct val="100000"/>
              </a:lnSpc>
              <a:spcBef>
                <a:spcPts val="0"/>
              </a:spcBef>
              <a:spcAft>
                <a:spcPts val="0"/>
              </a:spcAft>
              <a:buSzPts val="3600"/>
              <a:buNone/>
            </a:pPr>
            <a:r>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2600"/>
              <a:t>Density:</a:t>
            </a:r>
            <a:endParaRPr sz="2600"/>
          </a:p>
          <a:p>
            <a:pPr indent="0" lvl="0" marL="0" rtl="0" algn="l">
              <a:lnSpc>
                <a:spcPct val="100000"/>
              </a:lnSpc>
              <a:spcBef>
                <a:spcPts val="0"/>
              </a:spcBef>
              <a:spcAft>
                <a:spcPts val="0"/>
              </a:spcAft>
              <a:buSzPts val="3600"/>
              <a:buNone/>
            </a:pPr>
            <a:r>
              <a:t/>
            </a:r>
            <a:endParaRPr b="0" sz="2600"/>
          </a:p>
          <a:p>
            <a:pPr indent="-393700" lvl="0" marL="457200" rtl="0" algn="l">
              <a:lnSpc>
                <a:spcPct val="100000"/>
              </a:lnSpc>
              <a:spcBef>
                <a:spcPts val="0"/>
              </a:spcBef>
              <a:spcAft>
                <a:spcPts val="0"/>
              </a:spcAft>
              <a:buSzPts val="2600"/>
              <a:buChar char="-"/>
            </a:pPr>
            <a:r>
              <a:rPr b="0" lang="en" sz="2600"/>
              <a:t>Density = Mass/Volume</a:t>
            </a:r>
            <a:endParaRPr b="0" sz="2600"/>
          </a:p>
          <a:p>
            <a:pPr indent="-393700" lvl="0" marL="457200" rtl="0" algn="l">
              <a:lnSpc>
                <a:spcPct val="100000"/>
              </a:lnSpc>
              <a:spcBef>
                <a:spcPts val="0"/>
              </a:spcBef>
              <a:spcAft>
                <a:spcPts val="0"/>
              </a:spcAft>
              <a:buSzPts val="2600"/>
              <a:buChar char="-"/>
            </a:pPr>
            <a:r>
              <a:rPr b="0" lang="en" sz="2600"/>
              <a:t>Effect of mass and volume on density</a:t>
            </a:r>
            <a:endParaRPr b="0" sz="2600"/>
          </a:p>
          <a:p>
            <a:pPr indent="-393700" lvl="0" marL="457200" rtl="0" algn="l">
              <a:lnSpc>
                <a:spcPct val="100000"/>
              </a:lnSpc>
              <a:spcBef>
                <a:spcPts val="0"/>
              </a:spcBef>
              <a:spcAft>
                <a:spcPts val="0"/>
              </a:spcAft>
              <a:buSzPts val="2600"/>
              <a:buChar char="-"/>
            </a:pPr>
            <a:r>
              <a:rPr b="0" lang="en" sz="2600"/>
              <a:t>Density of regular and irregular objects</a:t>
            </a:r>
            <a:endParaRPr b="0" sz="2600"/>
          </a:p>
          <a:p>
            <a:pPr indent="-393700" lvl="0" marL="457200" rtl="0" algn="l">
              <a:lnSpc>
                <a:spcPct val="100000"/>
              </a:lnSpc>
              <a:spcBef>
                <a:spcPts val="0"/>
              </a:spcBef>
              <a:spcAft>
                <a:spcPts val="0"/>
              </a:spcAft>
              <a:buSzPts val="2600"/>
              <a:buChar char="-"/>
            </a:pPr>
            <a:r>
              <a:rPr b="0" lang="en" sz="2600"/>
              <a:t>Density of liquids</a:t>
            </a:r>
            <a:endParaRPr b="0" sz="2600"/>
          </a:p>
          <a:p>
            <a:pPr indent="0" lvl="0" marL="457200" rtl="0" algn="l">
              <a:lnSpc>
                <a:spcPct val="100000"/>
              </a:lnSpc>
              <a:spcBef>
                <a:spcPts val="0"/>
              </a:spcBef>
              <a:spcAft>
                <a:spcPts val="0"/>
              </a:spcAft>
              <a:buSzPts val="3600"/>
              <a:buNone/>
            </a:pPr>
            <a:r>
              <a:t/>
            </a:r>
            <a:endParaRPr b="0" sz="2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0"/>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sz="2400"/>
              <a:t>What are fluids?</a:t>
            </a:r>
            <a:endParaRPr b="0" sz="2400"/>
          </a:p>
          <a:p>
            <a:pPr indent="0" lvl="0" marL="0" rtl="0" algn="l">
              <a:lnSpc>
                <a:spcPct val="100000"/>
              </a:lnSpc>
              <a:spcBef>
                <a:spcPts val="0"/>
              </a:spcBef>
              <a:spcAft>
                <a:spcPts val="0"/>
              </a:spcAft>
              <a:buSzPts val="3600"/>
              <a:buNone/>
            </a:pPr>
            <a:r>
              <a:rPr b="0" lang="en" sz="2400"/>
              <a:t>Is air a fluid?</a:t>
            </a:r>
            <a:endParaRPr b="0" sz="2400"/>
          </a:p>
          <a:p>
            <a:pPr indent="0" lvl="0" marL="0" rtl="0" algn="l">
              <a:lnSpc>
                <a:spcPct val="100000"/>
              </a:lnSpc>
              <a:spcBef>
                <a:spcPts val="0"/>
              </a:spcBef>
              <a:spcAft>
                <a:spcPts val="0"/>
              </a:spcAft>
              <a:buSzPts val="3600"/>
              <a:buNone/>
            </a:pPr>
            <a:r>
              <a:rPr b="0" lang="en" sz="2400"/>
              <a:t>Do fluids exert pressure?</a:t>
            </a:r>
            <a:endParaRPr b="0" sz="2400"/>
          </a:p>
          <a:p>
            <a:pPr indent="0" lvl="0" marL="0" rtl="0" algn="l">
              <a:lnSpc>
                <a:spcPct val="100000"/>
              </a:lnSpc>
              <a:spcBef>
                <a:spcPts val="0"/>
              </a:spcBef>
              <a:spcAft>
                <a:spcPts val="0"/>
              </a:spcAft>
              <a:buSzPts val="3600"/>
              <a:buNone/>
            </a:pPr>
            <a:r>
              <a:t/>
            </a:r>
            <a:endParaRPr b="0" sz="2400"/>
          </a:p>
          <a:p>
            <a:pPr indent="0" lvl="0" marL="0" rtl="0" algn="l">
              <a:lnSpc>
                <a:spcPct val="100000"/>
              </a:lnSpc>
              <a:spcBef>
                <a:spcPts val="0"/>
              </a:spcBef>
              <a:spcAft>
                <a:spcPts val="0"/>
              </a:spcAft>
              <a:buSzPts val="3600"/>
              <a:buNone/>
            </a:pPr>
            <a:r>
              <a:t/>
            </a:r>
            <a:endParaRPr b="0" sz="2400"/>
          </a:p>
          <a:p>
            <a:pPr indent="0" lvl="0" marL="0" rtl="0" algn="l">
              <a:lnSpc>
                <a:spcPct val="100000"/>
              </a:lnSpc>
              <a:spcBef>
                <a:spcPts val="0"/>
              </a:spcBef>
              <a:spcAft>
                <a:spcPts val="0"/>
              </a:spcAft>
              <a:buSzPts val="3600"/>
              <a:buNone/>
            </a:pPr>
            <a:r>
              <a:t/>
            </a:r>
            <a:endParaRPr b="0" sz="2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1"/>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b="0" lang="en" sz="2000"/>
              <a:t>Substances that can </a:t>
            </a:r>
            <a:r>
              <a:rPr i="1" lang="en" sz="2000" u="sng"/>
              <a:t>flow</a:t>
            </a:r>
            <a:endParaRPr i="1" sz="2000" u="sng"/>
          </a:p>
          <a:p>
            <a:pPr indent="-355600" lvl="0" marL="457200" rtl="0" algn="l">
              <a:lnSpc>
                <a:spcPct val="100000"/>
              </a:lnSpc>
              <a:spcBef>
                <a:spcPts val="0"/>
              </a:spcBef>
              <a:spcAft>
                <a:spcPts val="0"/>
              </a:spcAft>
              <a:buSzPts val="2000"/>
              <a:buChar char="-"/>
            </a:pPr>
            <a:r>
              <a:rPr b="0" lang="en" sz="2000"/>
              <a:t>Includes gases and liquids</a:t>
            </a:r>
            <a:endParaRPr b="0" sz="2000"/>
          </a:p>
          <a:p>
            <a:pPr indent="-355600" lvl="0" marL="457200" rtl="0" algn="l">
              <a:lnSpc>
                <a:spcPct val="100000"/>
              </a:lnSpc>
              <a:spcBef>
                <a:spcPts val="0"/>
              </a:spcBef>
              <a:spcAft>
                <a:spcPts val="0"/>
              </a:spcAft>
              <a:buSzPts val="2000"/>
              <a:buChar char="-"/>
            </a:pPr>
            <a:r>
              <a:rPr b="0" lang="en" sz="2000"/>
              <a:t>Doesn’t have a fixed shape; takes the shape of a container they are poured into</a:t>
            </a:r>
            <a:endParaRPr b="0" sz="2000"/>
          </a:p>
          <a:p>
            <a:pPr indent="0" lvl="0" marL="0" rtl="0" algn="l">
              <a:lnSpc>
                <a:spcPct val="100000"/>
              </a:lnSpc>
              <a:spcBef>
                <a:spcPts val="0"/>
              </a:spcBef>
              <a:spcAft>
                <a:spcPts val="0"/>
              </a:spcAft>
              <a:buNone/>
            </a:pPr>
            <a:r>
              <a:t/>
            </a:r>
            <a:endParaRPr b="0"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22"/>
          <p:cNvPicPr preferRelativeResize="0"/>
          <p:nvPr/>
        </p:nvPicPr>
        <p:blipFill rotWithShape="1">
          <a:blip r:embed="rId3">
            <a:alphaModFix/>
          </a:blip>
          <a:srcRect b="2760" l="31563" r="33525" t="57515"/>
          <a:stretch/>
        </p:blipFill>
        <p:spPr>
          <a:xfrm>
            <a:off x="4678100" y="2840550"/>
            <a:ext cx="2134426" cy="1821500"/>
          </a:xfrm>
          <a:prstGeom prst="rect">
            <a:avLst/>
          </a:prstGeom>
          <a:noFill/>
          <a:ln>
            <a:noFill/>
          </a:ln>
        </p:spPr>
      </p:pic>
      <p:sp>
        <p:nvSpPr>
          <p:cNvPr id="205" name="Google Shape;205;p22"/>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Fluids exert pressure against surfaces they touch</a:t>
            </a:r>
            <a:endParaRPr sz="1800"/>
          </a:p>
          <a:p>
            <a:pPr indent="-342900" lvl="0" marL="457200" rtl="0" algn="l">
              <a:lnSpc>
                <a:spcPct val="100000"/>
              </a:lnSpc>
              <a:spcBef>
                <a:spcPts val="0"/>
              </a:spcBef>
              <a:spcAft>
                <a:spcPts val="0"/>
              </a:spcAft>
              <a:buSzPts val="1800"/>
              <a:buChar char="●"/>
            </a:pPr>
            <a:r>
              <a:rPr lang="en" sz="1800"/>
              <a:t>Molecules constantly moving in all directions and colliding with each other and any surface they meet</a:t>
            </a:r>
            <a:endParaRPr sz="1800"/>
          </a:p>
          <a:p>
            <a:pPr indent="0" lvl="0" marL="457200" rtl="0" algn="l">
              <a:lnSpc>
                <a:spcPct val="100000"/>
              </a:lnSpc>
              <a:spcBef>
                <a:spcPts val="0"/>
              </a:spcBef>
              <a:spcAft>
                <a:spcPts val="0"/>
              </a:spcAft>
              <a:buNone/>
            </a:pPr>
            <a:r>
              <a:t/>
            </a:r>
            <a:endParaRPr sz="1800"/>
          </a:p>
        </p:txBody>
      </p:sp>
      <p:sp>
        <p:nvSpPr>
          <p:cNvPr id="206" name="Google Shape;206;p2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FLUIDS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3"/>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As each molecule collides with a surface, it exerts a force on the surface.</a:t>
            </a:r>
            <a:endParaRPr sz="1800"/>
          </a:p>
          <a:p>
            <a:pPr indent="-342900" lvl="0" marL="457200" rtl="0" algn="l">
              <a:lnSpc>
                <a:spcPct val="100000"/>
              </a:lnSpc>
              <a:spcBef>
                <a:spcPts val="0"/>
              </a:spcBef>
              <a:spcAft>
                <a:spcPts val="0"/>
              </a:spcAft>
              <a:buSzPts val="1800"/>
              <a:buChar char="●"/>
            </a:pPr>
            <a:r>
              <a:rPr lang="en" sz="1800"/>
              <a:t>All of the forces exerted by the individual molecules in a fluid add together to make up the pressure exerted by the fluid.</a:t>
            </a:r>
            <a:endParaRPr sz="1800"/>
          </a:p>
          <a:p>
            <a:pPr indent="-342900" lvl="0" marL="457200" rtl="0" algn="l">
              <a:lnSpc>
                <a:spcPct val="100000"/>
              </a:lnSpc>
              <a:spcBef>
                <a:spcPts val="0"/>
              </a:spcBef>
              <a:spcAft>
                <a:spcPts val="0"/>
              </a:spcAft>
              <a:buSzPts val="1800"/>
              <a:buChar char="●"/>
            </a:pPr>
            <a:r>
              <a:rPr lang="en" sz="1800"/>
              <a:t>Fluid pressure is the total force exerted by the fluid divided over the area over which the force is exerted.</a:t>
            </a:r>
            <a:endParaRPr sz="1800"/>
          </a:p>
        </p:txBody>
      </p:sp>
      <p:sp>
        <p:nvSpPr>
          <p:cNvPr id="212" name="Google Shape;212;p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FLUID PRESSURE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4"/>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500"/>
              <a:t>Pressure exerted by air is called atmospheric pressure;</a:t>
            </a:r>
            <a:endParaRPr sz="1500"/>
          </a:p>
          <a:p>
            <a:pPr indent="0" lvl="0" marL="0" rtl="0" algn="l">
              <a:lnSpc>
                <a:spcPct val="115000"/>
              </a:lnSpc>
              <a:spcBef>
                <a:spcPts val="1600"/>
              </a:spcBef>
              <a:spcAft>
                <a:spcPts val="0"/>
              </a:spcAft>
              <a:buSzPts val="1300"/>
              <a:buNone/>
            </a:pPr>
            <a:r>
              <a:rPr lang="en" sz="1500"/>
              <a:t>The air around us contains particles which have mass; they exert pressure on us.</a:t>
            </a:r>
            <a:endParaRPr sz="1500"/>
          </a:p>
          <a:p>
            <a:pPr indent="0" lvl="0" marL="0" rtl="0" algn="l">
              <a:lnSpc>
                <a:spcPct val="115000"/>
              </a:lnSpc>
              <a:spcBef>
                <a:spcPts val="1600"/>
              </a:spcBef>
              <a:spcAft>
                <a:spcPts val="0"/>
              </a:spcAft>
              <a:buSzPts val="1300"/>
              <a:buNone/>
            </a:pPr>
            <a:r>
              <a:t/>
            </a:r>
            <a:endParaRPr sz="1500"/>
          </a:p>
          <a:p>
            <a:pPr indent="0" lvl="0" marL="0" rtl="0" algn="l">
              <a:lnSpc>
                <a:spcPct val="115000"/>
              </a:lnSpc>
              <a:spcBef>
                <a:spcPts val="1600"/>
              </a:spcBef>
              <a:spcAft>
                <a:spcPts val="1600"/>
              </a:spcAft>
              <a:buSzPts val="1300"/>
              <a:buNone/>
            </a:pPr>
            <a:r>
              <a:t/>
            </a:r>
            <a:endParaRPr sz="1500"/>
          </a:p>
        </p:txBody>
      </p:sp>
      <p:sp>
        <p:nvSpPr>
          <p:cNvPr id="218" name="Google Shape;218;p24"/>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Air Pressure</a:t>
            </a:r>
            <a:endParaRPr/>
          </a:p>
        </p:txBody>
      </p:sp>
      <p:sp>
        <p:nvSpPr>
          <p:cNvPr id="219" name="Google Shape;219;p24"/>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300"/>
              <a:buNone/>
            </a:pPr>
            <a:r>
              <a:t/>
            </a:r>
            <a:endParaRPr/>
          </a:p>
        </p:txBody>
      </p:sp>
      <p:pic>
        <p:nvPicPr>
          <p:cNvPr id="220" name="Google Shape;220;p24"/>
          <p:cNvPicPr preferRelativeResize="0"/>
          <p:nvPr/>
        </p:nvPicPr>
        <p:blipFill rotWithShape="1">
          <a:blip r:embed="rId3">
            <a:alphaModFix/>
          </a:blip>
          <a:srcRect b="0" l="0" r="0" t="0"/>
          <a:stretch/>
        </p:blipFill>
        <p:spPr>
          <a:xfrm>
            <a:off x="4643600" y="2078875"/>
            <a:ext cx="3829650" cy="2872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5"/>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sz="2800"/>
              <a:t>Then, why doesn’t the air pressure crush us?</a:t>
            </a:r>
            <a:endParaRPr b="0" sz="2800"/>
          </a:p>
          <a:p>
            <a:pPr indent="0" lvl="0" marL="0" rtl="0" algn="l">
              <a:lnSpc>
                <a:spcPct val="100000"/>
              </a:lnSpc>
              <a:spcBef>
                <a:spcPts val="0"/>
              </a:spcBef>
              <a:spcAft>
                <a:spcPts val="0"/>
              </a:spcAft>
              <a:buSzPts val="3600"/>
              <a:buNone/>
            </a:pPr>
            <a:r>
              <a:t/>
            </a:r>
            <a:endParaRPr b="0" sz="2800"/>
          </a:p>
          <a:p>
            <a:pPr indent="0" lvl="0" marL="0" rtl="0" algn="l">
              <a:lnSpc>
                <a:spcPct val="100000"/>
              </a:lnSpc>
              <a:spcBef>
                <a:spcPts val="0"/>
              </a:spcBef>
              <a:spcAft>
                <a:spcPts val="0"/>
              </a:spcAft>
              <a:buSzPts val="3600"/>
              <a:buNone/>
            </a:pPr>
            <a:r>
              <a:t/>
            </a:r>
            <a:endParaRPr b="0" sz="2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6"/>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0" lang="en" sz="1800"/>
              <a:t>Because, many organs inside our body contain air. The air particles inside our body also exert pressure on the atmosphere, thus creating a balance!</a:t>
            </a:r>
            <a:endParaRPr b="0" sz="1800"/>
          </a:p>
          <a:p>
            <a:pPr indent="0" lvl="0" marL="0" rtl="0" algn="l">
              <a:lnSpc>
                <a:spcPct val="100000"/>
              </a:lnSpc>
              <a:spcBef>
                <a:spcPts val="0"/>
              </a:spcBef>
              <a:spcAft>
                <a:spcPts val="0"/>
              </a:spcAft>
              <a:buSzPts val="2600"/>
              <a:buNone/>
            </a:pPr>
            <a:r>
              <a:t/>
            </a:r>
            <a:endParaRPr b="0" sz="1800"/>
          </a:p>
          <a:p>
            <a:pPr indent="0" lvl="0" marL="0" rtl="0" algn="l">
              <a:lnSpc>
                <a:spcPct val="100000"/>
              </a:lnSpc>
              <a:spcBef>
                <a:spcPts val="0"/>
              </a:spcBef>
              <a:spcAft>
                <a:spcPts val="0"/>
              </a:spcAft>
              <a:buSzPts val="2600"/>
              <a:buNone/>
            </a:pPr>
            <a:r>
              <a:t/>
            </a:r>
            <a:endParaRPr b="0" sz="1800"/>
          </a:p>
        </p:txBody>
      </p:sp>
      <p:pic>
        <p:nvPicPr>
          <p:cNvPr id="231" name="Google Shape;231;p26"/>
          <p:cNvPicPr preferRelativeResize="0"/>
          <p:nvPr/>
        </p:nvPicPr>
        <p:blipFill rotWithShape="1">
          <a:blip r:embed="rId3">
            <a:alphaModFix/>
          </a:blip>
          <a:srcRect b="0" l="0" r="0" t="0"/>
          <a:stretch/>
        </p:blipFill>
        <p:spPr>
          <a:xfrm>
            <a:off x="4115625" y="1963150"/>
            <a:ext cx="4865950" cy="154233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7"/>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Why are airplanes pressurized?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8"/>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1500">
                <a:solidFill>
                  <a:srgbClr val="FFFFFF"/>
                </a:solidFill>
              </a:rPr>
              <a:t>Why are airplanes pressurized?</a:t>
            </a:r>
            <a:endParaRPr sz="1500">
              <a:solidFill>
                <a:srgbClr val="FFFFFF"/>
              </a:solidFill>
            </a:endParaRPr>
          </a:p>
          <a:p>
            <a:pPr indent="0" lvl="0" marL="0" rtl="0" algn="l">
              <a:lnSpc>
                <a:spcPct val="115000"/>
              </a:lnSpc>
              <a:spcBef>
                <a:spcPts val="0"/>
              </a:spcBef>
              <a:spcAft>
                <a:spcPts val="0"/>
              </a:spcAft>
              <a:buSzPts val="3600"/>
              <a:buNone/>
            </a:pPr>
            <a:r>
              <a:t/>
            </a:r>
            <a:endParaRPr b="0" sz="1500">
              <a:solidFill>
                <a:srgbClr val="FFFFFF"/>
              </a:solidFill>
            </a:endParaRPr>
          </a:p>
          <a:p>
            <a:pPr indent="0" lvl="0" marL="0" rtl="0" algn="l">
              <a:lnSpc>
                <a:spcPct val="115000"/>
              </a:lnSpc>
              <a:spcBef>
                <a:spcPts val="1200"/>
              </a:spcBef>
              <a:spcAft>
                <a:spcPts val="0"/>
              </a:spcAft>
              <a:buSzPts val="3600"/>
              <a:buNone/>
            </a:pPr>
            <a:r>
              <a:rPr b="0" lang="en" sz="1500">
                <a:solidFill>
                  <a:srgbClr val="FFFFFF"/>
                </a:solidFill>
              </a:rPr>
              <a:t>Atmospheric pressure decreases as the height of a surface above ground level increases. This is because, as the altitude increases:</a:t>
            </a:r>
            <a:endParaRPr b="0" sz="1500">
              <a:solidFill>
                <a:srgbClr val="FFFFFF"/>
              </a:solidFill>
            </a:endParaRPr>
          </a:p>
          <a:p>
            <a:pPr indent="-323850" lvl="0" marL="609600" rtl="0" algn="l">
              <a:lnSpc>
                <a:spcPct val="115000"/>
              </a:lnSpc>
              <a:spcBef>
                <a:spcPts val="1200"/>
              </a:spcBef>
              <a:spcAft>
                <a:spcPts val="0"/>
              </a:spcAft>
              <a:buClr>
                <a:srgbClr val="FFFFFF"/>
              </a:buClr>
              <a:buSzPts val="1500"/>
              <a:buFont typeface="Raleway"/>
              <a:buChar char="●"/>
            </a:pPr>
            <a:r>
              <a:rPr b="0" lang="en" sz="1500">
                <a:solidFill>
                  <a:srgbClr val="FFFFFF"/>
                </a:solidFill>
              </a:rPr>
              <a:t>the number of air molecules decreases</a:t>
            </a:r>
            <a:endParaRPr b="0" sz="1500">
              <a:solidFill>
                <a:srgbClr val="FFFFFF"/>
              </a:solidFill>
            </a:endParaRPr>
          </a:p>
          <a:p>
            <a:pPr indent="-323850" lvl="0" marL="609600" rtl="0" algn="l">
              <a:lnSpc>
                <a:spcPct val="115000"/>
              </a:lnSpc>
              <a:spcBef>
                <a:spcPts val="0"/>
              </a:spcBef>
              <a:spcAft>
                <a:spcPts val="0"/>
              </a:spcAft>
              <a:buClr>
                <a:srgbClr val="FFFFFF"/>
              </a:buClr>
              <a:buSzPts val="1500"/>
              <a:buFont typeface="Arial"/>
              <a:buChar char="●"/>
            </a:pPr>
            <a:r>
              <a:rPr b="0" lang="en" sz="1500">
                <a:solidFill>
                  <a:srgbClr val="FFFFFF"/>
                </a:solidFill>
              </a:rPr>
              <a:t>the </a:t>
            </a:r>
            <a:r>
              <a:rPr lang="en" sz="1500" u="sng">
                <a:solidFill>
                  <a:srgbClr val="FFFFFF"/>
                </a:solidFill>
              </a:rPr>
              <a:t>weight</a:t>
            </a:r>
            <a:r>
              <a:rPr b="0" lang="en" sz="1500">
                <a:solidFill>
                  <a:srgbClr val="FFFFFF"/>
                </a:solidFill>
              </a:rPr>
              <a:t> of the air decreases</a:t>
            </a:r>
            <a:endParaRPr b="0" sz="1500">
              <a:solidFill>
                <a:srgbClr val="FFFFFF"/>
              </a:solidFill>
            </a:endParaRPr>
          </a:p>
          <a:p>
            <a:pPr indent="-323850" lvl="0" marL="609600" rtl="0" algn="l">
              <a:lnSpc>
                <a:spcPct val="115000"/>
              </a:lnSpc>
              <a:spcBef>
                <a:spcPts val="0"/>
              </a:spcBef>
              <a:spcAft>
                <a:spcPts val="0"/>
              </a:spcAft>
              <a:buClr>
                <a:srgbClr val="FFFFFF"/>
              </a:buClr>
              <a:buSzPts val="1500"/>
              <a:buFont typeface="Raleway"/>
              <a:buChar char="●"/>
            </a:pPr>
            <a:r>
              <a:rPr b="0" lang="en" sz="1500">
                <a:solidFill>
                  <a:srgbClr val="FFFFFF"/>
                </a:solidFill>
              </a:rPr>
              <a:t>there is less air above a surface</a:t>
            </a:r>
            <a:endParaRPr b="0" sz="1500">
              <a:solidFill>
                <a:srgbClr val="FFFFFF"/>
              </a:solidFill>
            </a:endParaRPr>
          </a:p>
          <a:p>
            <a:pPr indent="0" lvl="0" marL="0" rtl="0" algn="l">
              <a:lnSpc>
                <a:spcPct val="115000"/>
              </a:lnSpc>
              <a:spcBef>
                <a:spcPts val="3000"/>
              </a:spcBef>
              <a:spcAft>
                <a:spcPts val="0"/>
              </a:spcAft>
              <a:buSzPts val="3600"/>
              <a:buNone/>
            </a:pPr>
            <a:r>
              <a:rPr b="0" lang="en" sz="1500">
                <a:solidFill>
                  <a:srgbClr val="FFFFFF"/>
                </a:solidFill>
              </a:rPr>
              <a:t>This is why aircraft that fly at high altitudes must be pressurised. If the air pressure is too low, humans cannot take in oxygen quickly enough to meet their bodies’ needs.</a:t>
            </a:r>
            <a:endParaRPr b="0" sz="1500">
              <a:solidFill>
                <a:srgbClr val="FFFFFF"/>
              </a:solidFill>
            </a:endParaRPr>
          </a:p>
          <a:p>
            <a:pPr indent="0" lvl="0" marL="0" rtl="0" algn="l">
              <a:lnSpc>
                <a:spcPct val="100000"/>
              </a:lnSpc>
              <a:spcBef>
                <a:spcPts val="1200"/>
              </a:spcBef>
              <a:spcAft>
                <a:spcPts val="0"/>
              </a:spcAft>
              <a:buSzPts val="3600"/>
              <a:buNone/>
            </a:pPr>
            <a:r>
              <a:t/>
            </a:r>
            <a:endParaRPr sz="1500">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9"/>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sz="2800"/>
              <a:t>Investigate the effect of depth on pressure</a:t>
            </a:r>
            <a:endParaRPr b="0" sz="2800"/>
          </a:p>
          <a:p>
            <a:pPr indent="0" lvl="0" marL="0" rtl="0" algn="l">
              <a:lnSpc>
                <a:spcPct val="100000"/>
              </a:lnSpc>
              <a:spcBef>
                <a:spcPts val="0"/>
              </a:spcBef>
              <a:spcAft>
                <a:spcPts val="0"/>
              </a:spcAft>
              <a:buSzPts val="3600"/>
              <a:buNone/>
            </a:pPr>
            <a:r>
              <a:t/>
            </a:r>
            <a:endParaRPr b="0" sz="2800"/>
          </a:p>
          <a:p>
            <a:pPr indent="0" lvl="0" marL="0" rtl="0" algn="l">
              <a:lnSpc>
                <a:spcPct val="100000"/>
              </a:lnSpc>
              <a:spcBef>
                <a:spcPts val="0"/>
              </a:spcBef>
              <a:spcAft>
                <a:spcPts val="0"/>
              </a:spcAft>
              <a:buSzPts val="3600"/>
              <a:buNone/>
            </a:pPr>
            <a:r>
              <a:t/>
            </a:r>
            <a:endParaRPr b="0"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3"/>
          <p:cNvPicPr preferRelativeResize="0"/>
          <p:nvPr/>
        </p:nvPicPr>
        <p:blipFill rotWithShape="1">
          <a:blip r:embed="rId3">
            <a:alphaModFix/>
          </a:blip>
          <a:srcRect b="0" l="0" r="0" t="0"/>
          <a:stretch/>
        </p:blipFill>
        <p:spPr>
          <a:xfrm>
            <a:off x="4778550" y="631163"/>
            <a:ext cx="3881175" cy="3881175"/>
          </a:xfrm>
          <a:prstGeom prst="rect">
            <a:avLst/>
          </a:prstGeom>
          <a:noFill/>
          <a:ln>
            <a:noFill/>
          </a:ln>
        </p:spPr>
      </p:pic>
      <p:sp>
        <p:nvSpPr>
          <p:cNvPr id="98" name="Google Shape;98;p3"/>
          <p:cNvSpPr txBox="1"/>
          <p:nvPr>
            <p:ph idx="1" type="body"/>
          </p:nvPr>
        </p:nvSpPr>
        <p:spPr>
          <a:xfrm>
            <a:off x="721225" y="1943525"/>
            <a:ext cx="3300900" cy="159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300"/>
              <a:buNone/>
            </a:pPr>
            <a:r>
              <a:rPr lang="en" sz="2600"/>
              <a:t>You’ll need to put your heart into this unit! Don’t forget this image!</a:t>
            </a:r>
            <a:endParaRPr sz="2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0"/>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1600"/>
              <a:t>Make three holes at different heights in a plastic bottle; seal the openings and pour water in the bottle. Release the seals. Which of the three holes shoot water the furthest?</a:t>
            </a:r>
            <a:endParaRPr sz="1600"/>
          </a:p>
        </p:txBody>
      </p:sp>
      <p:sp>
        <p:nvSpPr>
          <p:cNvPr id="252" name="Google Shape;252;p30"/>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t/>
            </a:r>
            <a:endParaRPr/>
          </a:p>
        </p:txBody>
      </p:sp>
      <p:sp>
        <p:nvSpPr>
          <p:cNvPr id="253" name="Google Shape;253;p30"/>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300"/>
              <a:buNone/>
            </a:pPr>
            <a:r>
              <a:t/>
            </a:r>
            <a:endParaRPr/>
          </a:p>
        </p:txBody>
      </p:sp>
      <p:pic>
        <p:nvPicPr>
          <p:cNvPr id="254" name="Google Shape;254;p30"/>
          <p:cNvPicPr preferRelativeResize="0"/>
          <p:nvPr/>
        </p:nvPicPr>
        <p:blipFill rotWithShape="1">
          <a:blip r:embed="rId3">
            <a:alphaModFix/>
          </a:blip>
          <a:srcRect b="0" l="0" r="0" t="0"/>
          <a:stretch/>
        </p:blipFill>
        <p:spPr>
          <a:xfrm>
            <a:off x="5194550" y="1352625"/>
            <a:ext cx="3494802" cy="3025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1"/>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Effect of Depth on Pressure</a:t>
            </a:r>
            <a:endParaRPr/>
          </a:p>
        </p:txBody>
      </p:sp>
      <p:sp>
        <p:nvSpPr>
          <p:cNvPr id="260" name="Google Shape;260;p31"/>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000000"/>
              </a:buClr>
              <a:buSzPts val="1300"/>
              <a:buFont typeface="Raleway"/>
              <a:buChar char="-"/>
            </a:pPr>
            <a:r>
              <a:rPr lang="en">
                <a:solidFill>
                  <a:srgbClr val="000000"/>
                </a:solidFill>
                <a:highlight>
                  <a:srgbClr val="FCFCFC"/>
                </a:highlight>
                <a:latin typeface="Raleway"/>
                <a:ea typeface="Raleway"/>
                <a:cs typeface="Raleway"/>
                <a:sym typeface="Raleway"/>
              </a:rPr>
              <a:t>Water, like all things on Earth, is pulled downward by the force of gravity. </a:t>
            </a:r>
            <a:endParaRPr>
              <a:solidFill>
                <a:srgbClr val="000000"/>
              </a:solidFill>
              <a:highlight>
                <a:srgbClr val="FCFCFC"/>
              </a:highlight>
              <a:latin typeface="Raleway"/>
              <a:ea typeface="Raleway"/>
              <a:cs typeface="Raleway"/>
              <a:sym typeface="Raleway"/>
            </a:endParaRPr>
          </a:p>
          <a:p>
            <a:pPr indent="-311150" lvl="0" marL="457200" rtl="0" algn="l">
              <a:lnSpc>
                <a:spcPct val="115000"/>
              </a:lnSpc>
              <a:spcBef>
                <a:spcPts val="0"/>
              </a:spcBef>
              <a:spcAft>
                <a:spcPts val="0"/>
              </a:spcAft>
              <a:buClr>
                <a:srgbClr val="000000"/>
              </a:buClr>
              <a:buSzPts val="1300"/>
              <a:buFont typeface="Raleway"/>
              <a:buChar char="-"/>
            </a:pPr>
            <a:r>
              <a:rPr lang="en">
                <a:solidFill>
                  <a:srgbClr val="000000"/>
                </a:solidFill>
                <a:highlight>
                  <a:srgbClr val="FCFCFC"/>
                </a:highlight>
                <a:latin typeface="Raleway"/>
                <a:ea typeface="Raleway"/>
                <a:cs typeface="Raleway"/>
                <a:sym typeface="Raleway"/>
              </a:rPr>
              <a:t>Water pressure is the result of the weight of all the water above, pushing down on the water below. </a:t>
            </a:r>
            <a:endParaRPr>
              <a:solidFill>
                <a:srgbClr val="000000"/>
              </a:solidFill>
              <a:highlight>
                <a:srgbClr val="FCFCFC"/>
              </a:highlight>
              <a:latin typeface="Raleway"/>
              <a:ea typeface="Raleway"/>
              <a:cs typeface="Raleway"/>
              <a:sym typeface="Raleway"/>
            </a:endParaRPr>
          </a:p>
          <a:p>
            <a:pPr indent="-311150" lvl="0" marL="457200" rtl="0" algn="l">
              <a:lnSpc>
                <a:spcPct val="115000"/>
              </a:lnSpc>
              <a:spcBef>
                <a:spcPts val="0"/>
              </a:spcBef>
              <a:spcAft>
                <a:spcPts val="0"/>
              </a:spcAft>
              <a:buClr>
                <a:srgbClr val="000000"/>
              </a:buClr>
              <a:buSzPts val="1300"/>
              <a:buFont typeface="Raleway"/>
              <a:buChar char="-"/>
            </a:pPr>
            <a:r>
              <a:rPr lang="en">
                <a:solidFill>
                  <a:srgbClr val="000000"/>
                </a:solidFill>
                <a:highlight>
                  <a:srgbClr val="FCFCFC"/>
                </a:highlight>
                <a:latin typeface="Raleway"/>
                <a:ea typeface="Raleway"/>
                <a:cs typeface="Raleway"/>
                <a:sym typeface="Raleway"/>
              </a:rPr>
              <a:t>As you go deeper, there is more water above, and therefore a greater weight pushing down. </a:t>
            </a:r>
            <a:endParaRPr>
              <a:solidFill>
                <a:srgbClr val="000000"/>
              </a:solidFill>
              <a:highlight>
                <a:srgbClr val="FCFCFC"/>
              </a:highlight>
              <a:latin typeface="Raleway"/>
              <a:ea typeface="Raleway"/>
              <a:cs typeface="Raleway"/>
              <a:sym typeface="Raleway"/>
            </a:endParaRPr>
          </a:p>
          <a:p>
            <a:pPr indent="-311150" lvl="0" marL="457200" rtl="0" algn="l">
              <a:lnSpc>
                <a:spcPct val="115000"/>
              </a:lnSpc>
              <a:spcBef>
                <a:spcPts val="0"/>
              </a:spcBef>
              <a:spcAft>
                <a:spcPts val="0"/>
              </a:spcAft>
              <a:buClr>
                <a:srgbClr val="000000"/>
              </a:buClr>
              <a:buSzPts val="1300"/>
              <a:buFont typeface="Raleway"/>
              <a:buChar char="-"/>
            </a:pPr>
            <a:r>
              <a:rPr lang="en">
                <a:solidFill>
                  <a:srgbClr val="000000"/>
                </a:solidFill>
                <a:highlight>
                  <a:srgbClr val="FCFCFC"/>
                </a:highlight>
                <a:latin typeface="Raleway"/>
                <a:ea typeface="Raleway"/>
                <a:cs typeface="Raleway"/>
                <a:sym typeface="Raleway"/>
              </a:rPr>
              <a:t>Thus, pressure increases with depth; same anywhere at a given depth and in every direction.</a:t>
            </a:r>
            <a:endParaRPr>
              <a:latin typeface="Raleway"/>
              <a:ea typeface="Raleway"/>
              <a:cs typeface="Raleway"/>
              <a:sym typeface="Raleway"/>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2"/>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Floating and Sinking </a:t>
            </a:r>
            <a:endParaRPr/>
          </a:p>
        </p:txBody>
      </p:sp>
      <p:sp>
        <p:nvSpPr>
          <p:cNvPr id="266" name="Google Shape;266;p32"/>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AutoNum type="arabicPeriod"/>
            </a:pPr>
            <a:r>
              <a:rPr lang="en" sz="1400"/>
              <a:t>Find the density of water;</a:t>
            </a:r>
            <a:endParaRPr sz="1400"/>
          </a:p>
          <a:p>
            <a:pPr indent="-317500" lvl="0" marL="457200" rtl="0" algn="l">
              <a:lnSpc>
                <a:spcPct val="115000"/>
              </a:lnSpc>
              <a:spcBef>
                <a:spcPts val="0"/>
              </a:spcBef>
              <a:spcAft>
                <a:spcPts val="0"/>
              </a:spcAft>
              <a:buSzPts val="1400"/>
              <a:buAutoNum type="arabicPeriod"/>
            </a:pPr>
            <a:r>
              <a:rPr lang="en" sz="1400"/>
              <a:t>Find any 6 objects and calculate their respective densities; see whether they float or sink in water;</a:t>
            </a:r>
            <a:endParaRPr sz="1400"/>
          </a:p>
          <a:p>
            <a:pPr indent="-317500" lvl="0" marL="457200" rtl="0" algn="l">
              <a:lnSpc>
                <a:spcPct val="115000"/>
              </a:lnSpc>
              <a:spcBef>
                <a:spcPts val="0"/>
              </a:spcBef>
              <a:spcAft>
                <a:spcPts val="0"/>
              </a:spcAft>
              <a:buSzPts val="1400"/>
              <a:buAutoNum type="arabicPeriod"/>
            </a:pPr>
            <a:r>
              <a:rPr lang="en" sz="1400"/>
              <a:t>Calculate the specific gravity (ratio of density of object to that of water)</a:t>
            </a:r>
            <a:endParaRPr sz="1400"/>
          </a:p>
          <a:p>
            <a:pPr indent="-317500" lvl="0" marL="457200" rtl="0" algn="l">
              <a:lnSpc>
                <a:spcPct val="115000"/>
              </a:lnSpc>
              <a:spcBef>
                <a:spcPts val="0"/>
              </a:spcBef>
              <a:spcAft>
                <a:spcPts val="0"/>
              </a:spcAft>
              <a:buSzPts val="1400"/>
              <a:buAutoNum type="arabicPeriod"/>
            </a:pPr>
            <a:r>
              <a:rPr lang="en" sz="1400"/>
              <a:t>Do you see any patterns with respect to the ratios for objects that float and those that sink?</a:t>
            </a:r>
            <a:endParaRPr sz="1400"/>
          </a:p>
          <a:p>
            <a:pPr indent="0" lvl="0" marL="0" rtl="0" algn="l">
              <a:lnSpc>
                <a:spcPct val="115000"/>
              </a:lnSpc>
              <a:spcBef>
                <a:spcPts val="1600"/>
              </a:spcBef>
              <a:spcAft>
                <a:spcPts val="1600"/>
              </a:spcAft>
              <a:buSzPts val="1300"/>
              <a:buNone/>
            </a:pPr>
            <a:r>
              <a:t/>
            </a:r>
            <a:endParaRPr sz="1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3"/>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Buoyancy </a:t>
            </a:r>
            <a:endParaRPr/>
          </a:p>
        </p:txBody>
      </p:sp>
      <p:sp>
        <p:nvSpPr>
          <p:cNvPr id="272" name="Google Shape;272;p33"/>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en"/>
              <a:t>Buoyant force applied by a fluid is directed upwards </a:t>
            </a:r>
            <a:endParaRPr/>
          </a:p>
          <a:p>
            <a:pPr indent="-311150" lvl="0" marL="457200" rtl="0" algn="l">
              <a:lnSpc>
                <a:spcPct val="115000"/>
              </a:lnSpc>
              <a:spcBef>
                <a:spcPts val="0"/>
              </a:spcBef>
              <a:spcAft>
                <a:spcPts val="0"/>
              </a:spcAft>
              <a:buSzPts val="1300"/>
              <a:buChar char="-"/>
            </a:pPr>
            <a:r>
              <a:rPr lang="en"/>
              <a:t>Force comes from a difference in </a:t>
            </a:r>
            <a:r>
              <a:rPr b="1" i="1" lang="en" u="sng"/>
              <a:t>pressure</a:t>
            </a:r>
            <a:r>
              <a:rPr lang="en"/>
              <a:t> exerted on top and bottom of the object.</a:t>
            </a:r>
            <a:endParaRPr/>
          </a:p>
          <a:p>
            <a:pPr indent="-311150" lvl="0" marL="457200" rtl="0" algn="l">
              <a:lnSpc>
                <a:spcPct val="115000"/>
              </a:lnSpc>
              <a:spcBef>
                <a:spcPts val="0"/>
              </a:spcBef>
              <a:spcAft>
                <a:spcPts val="0"/>
              </a:spcAft>
              <a:buSzPts val="1300"/>
              <a:buChar char="-"/>
            </a:pPr>
            <a:r>
              <a:rPr lang="en"/>
              <a:t>For a floating object, the top surface is at atmospheric pressure is lower, while the bottom surface is at a higher pressure because it is in contact with a fluid at a particular depth</a:t>
            </a:r>
            <a:endParaRPr/>
          </a:p>
          <a:p>
            <a:pPr indent="-311150" lvl="0" marL="457200" rtl="0" algn="l">
              <a:lnSpc>
                <a:spcPct val="115000"/>
              </a:lnSpc>
              <a:spcBef>
                <a:spcPts val="0"/>
              </a:spcBef>
              <a:spcAft>
                <a:spcPts val="0"/>
              </a:spcAft>
              <a:buSzPts val="1300"/>
              <a:buChar char="-"/>
            </a:pPr>
            <a:r>
              <a:rPr lang="en"/>
              <a:t>For a submerged object, the top surface is no longer at atmospheric pressure, but the bottom surface is still at higher pressure because it is deeper inside the fluid. </a:t>
            </a:r>
            <a:endParaRPr/>
          </a:p>
          <a:p>
            <a:pPr indent="-311150" lvl="0" marL="457200" rtl="0" algn="l">
              <a:lnSpc>
                <a:spcPct val="115000"/>
              </a:lnSpc>
              <a:spcBef>
                <a:spcPts val="0"/>
              </a:spcBef>
              <a:spcAft>
                <a:spcPts val="0"/>
              </a:spcAft>
              <a:buSzPts val="1300"/>
              <a:buChar char="-"/>
            </a:pPr>
            <a:r>
              <a:rPr lang="en"/>
              <a:t>In both cases, the difference in pressure results in a net upward force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4"/>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Volunteers Please! </a:t>
            </a:r>
            <a:endParaRPr/>
          </a:p>
        </p:txBody>
      </p:sp>
      <p:pic>
        <p:nvPicPr>
          <p:cNvPr id="104" name="Google Shape;104;p4"/>
          <p:cNvPicPr preferRelativeResize="0"/>
          <p:nvPr/>
        </p:nvPicPr>
        <p:blipFill rotWithShape="1">
          <a:blip r:embed="rId3">
            <a:alphaModFix/>
          </a:blip>
          <a:srcRect b="0" l="0" r="0" t="0"/>
          <a:stretch/>
        </p:blipFill>
        <p:spPr>
          <a:xfrm>
            <a:off x="4866075" y="1068850"/>
            <a:ext cx="4098900" cy="3154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5"/>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1800">
                <a:solidFill>
                  <a:srgbClr val="000000"/>
                </a:solidFill>
                <a:latin typeface="Times New Roman"/>
                <a:ea typeface="Times New Roman"/>
                <a:cs typeface="Times New Roman"/>
                <a:sym typeface="Times New Roman"/>
              </a:rPr>
              <a:t>Density is the amount of matter (mass) packed in a certain space (volume)</a:t>
            </a:r>
            <a:endParaRPr sz="18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600"/>
              <a:buNone/>
            </a:pPr>
            <a:r>
              <a:t/>
            </a:r>
            <a:endParaRPr sz="1800">
              <a:solidFill>
                <a:srgbClr val="000000"/>
              </a:solidFill>
              <a:latin typeface="Times New Roman"/>
              <a:ea typeface="Times New Roman"/>
              <a:cs typeface="Times New Roman"/>
              <a:sym typeface="Times New Roman"/>
            </a:endParaRPr>
          </a:p>
          <a:p>
            <a:pPr indent="0" lvl="0" marL="0" rtl="0" algn="ctr">
              <a:lnSpc>
                <a:spcPct val="100000"/>
              </a:lnSpc>
              <a:spcBef>
                <a:spcPts val="560"/>
              </a:spcBef>
              <a:spcAft>
                <a:spcPts val="0"/>
              </a:spcAft>
              <a:buClr>
                <a:srgbClr val="000000"/>
              </a:buClr>
              <a:buSzPts val="2800"/>
              <a:buFont typeface="Arial"/>
              <a:buNone/>
            </a:pPr>
            <a:r>
              <a:t/>
            </a:r>
            <a:endParaRPr sz="18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600"/>
              <a:buNone/>
            </a:pPr>
            <a:r>
              <a:t/>
            </a:r>
            <a:endParaRPr sz="1800"/>
          </a:p>
        </p:txBody>
      </p:sp>
      <p:pic>
        <p:nvPicPr>
          <p:cNvPr id="110" name="Google Shape;110;p5"/>
          <p:cNvPicPr preferRelativeResize="0"/>
          <p:nvPr/>
        </p:nvPicPr>
        <p:blipFill rotWithShape="1">
          <a:blip r:embed="rId3">
            <a:alphaModFix/>
          </a:blip>
          <a:srcRect b="0" l="0" r="0" t="0"/>
          <a:stretch/>
        </p:blipFill>
        <p:spPr>
          <a:xfrm>
            <a:off x="4778550" y="631163"/>
            <a:ext cx="3881175" cy="3881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6"/>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Area Vs. Volume</a:t>
            </a:r>
            <a:endParaRPr/>
          </a:p>
        </p:txBody>
      </p:sp>
      <p:pic>
        <p:nvPicPr>
          <p:cNvPr id="116" name="Google Shape;116;p6"/>
          <p:cNvPicPr preferRelativeResize="0"/>
          <p:nvPr/>
        </p:nvPicPr>
        <p:blipFill rotWithShape="1">
          <a:blip r:embed="rId3">
            <a:alphaModFix/>
          </a:blip>
          <a:srcRect b="0" l="0" r="0" t="0"/>
          <a:stretch/>
        </p:blipFill>
        <p:spPr>
          <a:xfrm>
            <a:off x="729450" y="2006250"/>
            <a:ext cx="5143500" cy="2143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7"/>
          <p:cNvPicPr preferRelativeResize="0"/>
          <p:nvPr/>
        </p:nvPicPr>
        <p:blipFill rotWithShape="1">
          <a:blip r:embed="rId3">
            <a:alphaModFix/>
          </a:blip>
          <a:srcRect b="0" l="0" r="0" t="0"/>
          <a:stretch/>
        </p:blipFill>
        <p:spPr>
          <a:xfrm>
            <a:off x="152400" y="152400"/>
            <a:ext cx="8602132"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8"/>
          <p:cNvPicPr preferRelativeResize="0"/>
          <p:nvPr/>
        </p:nvPicPr>
        <p:blipFill rotWithShape="1">
          <a:blip r:embed="rId3">
            <a:alphaModFix/>
          </a:blip>
          <a:srcRect b="0" l="0" r="0" t="19787"/>
          <a:stretch/>
        </p:blipFill>
        <p:spPr>
          <a:xfrm>
            <a:off x="842875" y="378388"/>
            <a:ext cx="7291975" cy="43867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9"/>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SI Units</a:t>
            </a:r>
            <a:endParaRPr/>
          </a:p>
        </p:txBody>
      </p:sp>
      <p:pic>
        <p:nvPicPr>
          <p:cNvPr id="132" name="Google Shape;132;p9"/>
          <p:cNvPicPr preferRelativeResize="0"/>
          <p:nvPr/>
        </p:nvPicPr>
        <p:blipFill rotWithShape="1">
          <a:blip r:embed="rId3">
            <a:alphaModFix/>
          </a:blip>
          <a:srcRect b="0" l="0" r="0" t="0"/>
          <a:stretch/>
        </p:blipFill>
        <p:spPr>
          <a:xfrm>
            <a:off x="815650" y="1965650"/>
            <a:ext cx="6867525" cy="2057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