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Lst>
  <p:sldSz cy="5143500" cx="9144000"/>
  <p:notesSz cx="6858000" cy="9144000"/>
  <p:embeddedFontLst>
    <p:embeddedFont>
      <p:font typeface="Raleway"/>
      <p:regular r:id="rId65"/>
      <p:bold r:id="rId66"/>
      <p:italic r:id="rId67"/>
      <p:boldItalic r:id="rId68"/>
    </p:embeddedFont>
    <p:embeddedFont>
      <p:font typeface="Lato"/>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73" roundtripDataSignature="AMtx7mjRHxpCRXi+L10ia5ELJc3554RD3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94D020F-7EA5-4B88-B3FD-B9259C0C1CEA}">
  <a:tblStyle styleId="{F94D020F-7EA5-4B88-B3FD-B9259C0C1CEA}"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customschemas.google.com/relationships/presentationmetadata" Target="metadata"/><Relationship Id="rId72" Type="http://schemas.openxmlformats.org/officeDocument/2006/relationships/font" Target="fonts/Lato-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Lato-italic.fntdata"/><Relationship Id="rId70" Type="http://schemas.openxmlformats.org/officeDocument/2006/relationships/font" Target="fonts/Lato-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font" Target="fonts/Raleway-bold.fntdata"/><Relationship Id="rId21" Type="http://schemas.openxmlformats.org/officeDocument/2006/relationships/slide" Target="slides/slide14.xml"/><Relationship Id="rId65" Type="http://schemas.openxmlformats.org/officeDocument/2006/relationships/font" Target="fonts/Raleway-regular.fntdata"/><Relationship Id="rId24" Type="http://schemas.openxmlformats.org/officeDocument/2006/relationships/slide" Target="slides/slide17.xml"/><Relationship Id="rId68" Type="http://schemas.openxmlformats.org/officeDocument/2006/relationships/font" Target="fonts/Raleway-boldItalic.fntdata"/><Relationship Id="rId23" Type="http://schemas.openxmlformats.org/officeDocument/2006/relationships/slide" Target="slides/slide16.xml"/><Relationship Id="rId67" Type="http://schemas.openxmlformats.org/officeDocument/2006/relationships/font" Target="fonts/Raleway-italic.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Lato-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86c021d0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g86c021d01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86c021d01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g86c021d013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86d1fe7ffd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g86d1fe7ffd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8f1883994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8f1883994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86d1fe7ff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g86d1fe7ffd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86d1fe7ffd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g86d1fe7ffd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86d1fe7ffd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g86d1fe7ffd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86d1fe7ff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g86d1fe7ffd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86d1fe7f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g86d1fe7ff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86d1fe7ff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 name="Google Shape;381;g86d1fe7ffd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8ff2e42e8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g8ff2e42e8c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8ff2e42e8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g8ff2e42e8c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8ff2e42e8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g8ff2e42e8c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8ff2e42e8c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g8ff2e42e8c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8ff2e42e8c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g8ff2e42e8c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8ff2e42e8c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6" name="Google Shape;416;g8ff2e42e8c_0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8ff2e42e8c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g8ff2e42e8c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8ff2e42e8c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g8ff2e42e8c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8ff2e42e8c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g8ff2e42e8c_0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8ff2e42e8c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g8ff2e42e8c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8ff2e42e8c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g8ff2e42e8c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8ff2e42e8c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 name="Google Shape;452;g8ff2e42e8c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4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 name="Google Shape;11;p42"/>
          <p:cNvGrpSpPr/>
          <p:nvPr/>
        </p:nvGrpSpPr>
        <p:grpSpPr>
          <a:xfrm>
            <a:off x="830394" y="1191276"/>
            <a:ext cx="745764" cy="45826"/>
            <a:chOff x="4580561" y="2589004"/>
            <a:chExt cx="1064464" cy="25200"/>
          </a:xfrm>
        </p:grpSpPr>
        <p:sp>
          <p:nvSpPr>
            <p:cNvPr id="12" name="Google Shape;12;p4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4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 name="Google Shape;14;p42"/>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4200"/>
              <a:buNone/>
              <a:defRPr sz="4200">
                <a:solidFill>
                  <a:schemeClr val="dk2"/>
                </a:solidFill>
              </a:defRPr>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p:txBody>
      </p:sp>
      <p:sp>
        <p:nvSpPr>
          <p:cNvPr id="15" name="Google Shape;15;p42"/>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6" name="Google Shape;16;p4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 name="Shape 68"/>
        <p:cNvGrpSpPr/>
        <p:nvPr/>
      </p:nvGrpSpPr>
      <p:grpSpPr>
        <a:xfrm>
          <a:off x="0" y="0"/>
          <a:ext cx="0" cy="0"/>
          <a:chOff x="0" y="0"/>
          <a:chExt cx="0" cy="0"/>
        </a:xfrm>
      </p:grpSpPr>
      <p:sp>
        <p:nvSpPr>
          <p:cNvPr id="69" name="Google Shape;69;p5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0" name="Google Shape;70;p53"/>
          <p:cNvGrpSpPr/>
          <p:nvPr/>
        </p:nvGrpSpPr>
        <p:grpSpPr>
          <a:xfrm>
            <a:off x="830394" y="1191276"/>
            <a:ext cx="745764" cy="45826"/>
            <a:chOff x="4580561" y="2589004"/>
            <a:chExt cx="1064464" cy="25200"/>
          </a:xfrm>
        </p:grpSpPr>
        <p:sp>
          <p:nvSpPr>
            <p:cNvPr id="71" name="Google Shape;71;p5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5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3" name="Google Shape;73;p53"/>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74" name="Google Shape;74;p5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5" name="Shape 75"/>
        <p:cNvGrpSpPr/>
        <p:nvPr/>
      </p:nvGrpSpPr>
      <p:grpSpPr>
        <a:xfrm>
          <a:off x="0" y="0"/>
          <a:ext cx="0" cy="0"/>
          <a:chOff x="0" y="0"/>
          <a:chExt cx="0" cy="0"/>
        </a:xfrm>
      </p:grpSpPr>
      <p:grpSp>
        <p:nvGrpSpPr>
          <p:cNvPr id="76" name="Google Shape;76;p54"/>
          <p:cNvGrpSpPr/>
          <p:nvPr/>
        </p:nvGrpSpPr>
        <p:grpSpPr>
          <a:xfrm>
            <a:off x="830394" y="4169150"/>
            <a:ext cx="745764" cy="45826"/>
            <a:chOff x="4580561" y="2589004"/>
            <a:chExt cx="1064464" cy="25200"/>
          </a:xfrm>
        </p:grpSpPr>
        <p:sp>
          <p:nvSpPr>
            <p:cNvPr id="77" name="Google Shape;77;p5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5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9" name="Google Shape;79;p54"/>
          <p:cNvSpPr txBox="1"/>
          <p:nvPr>
            <p:ph hasCustomPrompt="1" type="title"/>
          </p:nvPr>
        </p:nvSpPr>
        <p:spPr>
          <a:xfrm>
            <a:off x="729450" y="733950"/>
            <a:ext cx="7688400" cy="124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80" name="Google Shape;80;p54"/>
          <p:cNvSpPr txBox="1"/>
          <p:nvPr>
            <p:ph idx="1" type="body"/>
          </p:nvPr>
        </p:nvSpPr>
        <p:spPr>
          <a:xfrm>
            <a:off x="729450" y="2272888"/>
            <a:ext cx="7688400" cy="15804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1600"/>
              </a:spcBef>
              <a:spcAft>
                <a:spcPts val="0"/>
              </a:spcAft>
              <a:buClr>
                <a:schemeClr val="lt1"/>
              </a:buClr>
              <a:buSzPts val="1100"/>
              <a:buChar char="○"/>
              <a:defRPr>
                <a:solidFill>
                  <a:schemeClr val="lt1"/>
                </a:solidFill>
              </a:defRPr>
            </a:lvl2pPr>
            <a:lvl3pPr indent="-298450" lvl="2" marL="1371600" algn="l">
              <a:lnSpc>
                <a:spcPct val="115000"/>
              </a:lnSpc>
              <a:spcBef>
                <a:spcPts val="1600"/>
              </a:spcBef>
              <a:spcAft>
                <a:spcPts val="0"/>
              </a:spcAft>
              <a:buClr>
                <a:schemeClr val="lt1"/>
              </a:buClr>
              <a:buSzPts val="1100"/>
              <a:buChar char="■"/>
              <a:defRPr>
                <a:solidFill>
                  <a:schemeClr val="lt1"/>
                </a:solidFill>
              </a:defRPr>
            </a:lvl3pPr>
            <a:lvl4pPr indent="-298450" lvl="3" marL="1828800" algn="l">
              <a:lnSpc>
                <a:spcPct val="115000"/>
              </a:lnSpc>
              <a:spcBef>
                <a:spcPts val="1600"/>
              </a:spcBef>
              <a:spcAft>
                <a:spcPts val="0"/>
              </a:spcAft>
              <a:buClr>
                <a:schemeClr val="lt1"/>
              </a:buClr>
              <a:buSzPts val="1100"/>
              <a:buChar char="●"/>
              <a:defRPr>
                <a:solidFill>
                  <a:schemeClr val="lt1"/>
                </a:solidFill>
              </a:defRPr>
            </a:lvl4pPr>
            <a:lvl5pPr indent="-298450" lvl="4" marL="2286000" algn="l">
              <a:lnSpc>
                <a:spcPct val="115000"/>
              </a:lnSpc>
              <a:spcBef>
                <a:spcPts val="1600"/>
              </a:spcBef>
              <a:spcAft>
                <a:spcPts val="0"/>
              </a:spcAft>
              <a:buClr>
                <a:schemeClr val="lt1"/>
              </a:buClr>
              <a:buSzPts val="1100"/>
              <a:buChar char="○"/>
              <a:defRPr>
                <a:solidFill>
                  <a:schemeClr val="lt1"/>
                </a:solidFill>
              </a:defRPr>
            </a:lvl5pPr>
            <a:lvl6pPr indent="-298450" lvl="5" marL="2743200" algn="l">
              <a:lnSpc>
                <a:spcPct val="115000"/>
              </a:lnSpc>
              <a:spcBef>
                <a:spcPts val="1600"/>
              </a:spcBef>
              <a:spcAft>
                <a:spcPts val="0"/>
              </a:spcAft>
              <a:buClr>
                <a:schemeClr val="lt1"/>
              </a:buClr>
              <a:buSzPts val="1100"/>
              <a:buChar char="■"/>
              <a:defRPr>
                <a:solidFill>
                  <a:schemeClr val="lt1"/>
                </a:solidFill>
              </a:defRPr>
            </a:lvl6pPr>
            <a:lvl7pPr indent="-298450" lvl="6" marL="3200400" algn="l">
              <a:lnSpc>
                <a:spcPct val="115000"/>
              </a:lnSpc>
              <a:spcBef>
                <a:spcPts val="1600"/>
              </a:spcBef>
              <a:spcAft>
                <a:spcPts val="0"/>
              </a:spcAft>
              <a:buClr>
                <a:schemeClr val="lt1"/>
              </a:buClr>
              <a:buSzPts val="1100"/>
              <a:buChar char="●"/>
              <a:defRPr>
                <a:solidFill>
                  <a:schemeClr val="lt1"/>
                </a:solidFill>
              </a:defRPr>
            </a:lvl7pPr>
            <a:lvl8pPr indent="-298450" lvl="7" marL="3657600" algn="l">
              <a:lnSpc>
                <a:spcPct val="115000"/>
              </a:lnSpc>
              <a:spcBef>
                <a:spcPts val="1600"/>
              </a:spcBef>
              <a:spcAft>
                <a:spcPts val="0"/>
              </a:spcAft>
              <a:buClr>
                <a:schemeClr val="lt1"/>
              </a:buClr>
              <a:buSzPts val="1100"/>
              <a:buChar char="○"/>
              <a:defRPr>
                <a:solidFill>
                  <a:schemeClr val="lt1"/>
                </a:solidFill>
              </a:defRPr>
            </a:lvl8pPr>
            <a:lvl9pPr indent="-298450" lvl="8" marL="4114800" algn="l">
              <a:lnSpc>
                <a:spcPct val="115000"/>
              </a:lnSpc>
              <a:spcBef>
                <a:spcPts val="1600"/>
              </a:spcBef>
              <a:spcAft>
                <a:spcPts val="1600"/>
              </a:spcAft>
              <a:buClr>
                <a:schemeClr val="lt1"/>
              </a:buClr>
              <a:buSzPts val="1100"/>
              <a:buChar char="■"/>
              <a:defRPr>
                <a:solidFill>
                  <a:schemeClr val="lt1"/>
                </a:solidFill>
              </a:defRPr>
            </a:lvl9pPr>
          </a:lstStyle>
          <a:p/>
        </p:txBody>
      </p:sp>
      <p:sp>
        <p:nvSpPr>
          <p:cNvPr id="81" name="Google Shape;81;p5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8" name="Shape 88"/>
        <p:cNvGrpSpPr/>
        <p:nvPr/>
      </p:nvGrpSpPr>
      <p:grpSpPr>
        <a:xfrm>
          <a:off x="0" y="0"/>
          <a:ext cx="0" cy="0"/>
          <a:chOff x="0" y="0"/>
          <a:chExt cx="0" cy="0"/>
        </a:xfrm>
      </p:grpSpPr>
      <p:sp>
        <p:nvSpPr>
          <p:cNvPr id="89" name="Google Shape;89;p5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90" name="Google Shape;90;p5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91" name="Google Shape;91;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2" name="Shape 92"/>
        <p:cNvGrpSpPr/>
        <p:nvPr/>
      </p:nvGrpSpPr>
      <p:grpSpPr>
        <a:xfrm>
          <a:off x="0" y="0"/>
          <a:ext cx="0" cy="0"/>
          <a:chOff x="0" y="0"/>
          <a:chExt cx="0" cy="0"/>
        </a:xfrm>
      </p:grpSpPr>
      <p:sp>
        <p:nvSpPr>
          <p:cNvPr id="93" name="Google Shape;93;p5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94" name="Google Shape;94;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5" name="Shape 95"/>
        <p:cNvGrpSpPr/>
        <p:nvPr/>
      </p:nvGrpSpPr>
      <p:grpSpPr>
        <a:xfrm>
          <a:off x="0" y="0"/>
          <a:ext cx="0" cy="0"/>
          <a:chOff x="0" y="0"/>
          <a:chExt cx="0" cy="0"/>
        </a:xfrm>
      </p:grpSpPr>
      <p:sp>
        <p:nvSpPr>
          <p:cNvPr id="96" name="Google Shape;96;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7" name="Google Shape;97;p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98" name="Google Shape;98;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9" name="Shape 99"/>
        <p:cNvGrpSpPr/>
        <p:nvPr/>
      </p:nvGrpSpPr>
      <p:grpSpPr>
        <a:xfrm>
          <a:off x="0" y="0"/>
          <a:ext cx="0" cy="0"/>
          <a:chOff x="0" y="0"/>
          <a:chExt cx="0" cy="0"/>
        </a:xfrm>
      </p:grpSpPr>
      <p:sp>
        <p:nvSpPr>
          <p:cNvPr id="100" name="Google Shape;100;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1" name="Google Shape;101;p5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02" name="Google Shape;102;p5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03" name="Google Shape;103;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4" name="Shape 104"/>
        <p:cNvGrpSpPr/>
        <p:nvPr/>
      </p:nvGrpSpPr>
      <p:grpSpPr>
        <a:xfrm>
          <a:off x="0" y="0"/>
          <a:ext cx="0" cy="0"/>
          <a:chOff x="0" y="0"/>
          <a:chExt cx="0" cy="0"/>
        </a:xfrm>
      </p:grpSpPr>
      <p:sp>
        <p:nvSpPr>
          <p:cNvPr id="105" name="Google Shape;105;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6" name="Google Shape;106;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7" name="Shape 107"/>
        <p:cNvGrpSpPr/>
        <p:nvPr/>
      </p:nvGrpSpPr>
      <p:grpSpPr>
        <a:xfrm>
          <a:off x="0" y="0"/>
          <a:ext cx="0" cy="0"/>
          <a:chOff x="0" y="0"/>
          <a:chExt cx="0" cy="0"/>
        </a:xfrm>
      </p:grpSpPr>
      <p:sp>
        <p:nvSpPr>
          <p:cNvPr id="108" name="Google Shape;108;p6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9" name="Google Shape;109;p6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10" name="Google Shape;110;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1" name="Shape 111"/>
        <p:cNvGrpSpPr/>
        <p:nvPr/>
      </p:nvGrpSpPr>
      <p:grpSpPr>
        <a:xfrm>
          <a:off x="0" y="0"/>
          <a:ext cx="0" cy="0"/>
          <a:chOff x="0" y="0"/>
          <a:chExt cx="0" cy="0"/>
        </a:xfrm>
      </p:grpSpPr>
      <p:sp>
        <p:nvSpPr>
          <p:cNvPr id="112" name="Google Shape;112;p6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13" name="Google Shape;113;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43"/>
          <p:cNvGrpSpPr/>
          <p:nvPr/>
        </p:nvGrpSpPr>
        <p:grpSpPr>
          <a:xfrm>
            <a:off x="830394" y="1191276"/>
            <a:ext cx="745764" cy="45826"/>
            <a:chOff x="4580561" y="2589004"/>
            <a:chExt cx="1064464" cy="25200"/>
          </a:xfrm>
        </p:grpSpPr>
        <p:sp>
          <p:nvSpPr>
            <p:cNvPr id="19" name="Google Shape;19;p4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4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 name="Google Shape;21;p43"/>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22" name="Google Shape;22;p4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4" name="Shape 114"/>
        <p:cNvGrpSpPr/>
        <p:nvPr/>
      </p:nvGrpSpPr>
      <p:grpSpPr>
        <a:xfrm>
          <a:off x="0" y="0"/>
          <a:ext cx="0" cy="0"/>
          <a:chOff x="0" y="0"/>
          <a:chExt cx="0" cy="0"/>
        </a:xfrm>
      </p:grpSpPr>
      <p:sp>
        <p:nvSpPr>
          <p:cNvPr id="115" name="Google Shape;115;p6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6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17" name="Google Shape;117;p6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8" name="Google Shape;118;p6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19" name="Google Shape;119;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0" name="Shape 120"/>
        <p:cNvGrpSpPr/>
        <p:nvPr/>
      </p:nvGrpSpPr>
      <p:grpSpPr>
        <a:xfrm>
          <a:off x="0" y="0"/>
          <a:ext cx="0" cy="0"/>
          <a:chOff x="0" y="0"/>
          <a:chExt cx="0" cy="0"/>
        </a:xfrm>
      </p:grpSpPr>
      <p:sp>
        <p:nvSpPr>
          <p:cNvPr id="121" name="Google Shape;121;p6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122" name="Google Shape;122;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3" name="Shape 123"/>
        <p:cNvGrpSpPr/>
        <p:nvPr/>
      </p:nvGrpSpPr>
      <p:grpSpPr>
        <a:xfrm>
          <a:off x="0" y="0"/>
          <a:ext cx="0" cy="0"/>
          <a:chOff x="0" y="0"/>
          <a:chExt cx="0" cy="0"/>
        </a:xfrm>
      </p:grpSpPr>
      <p:sp>
        <p:nvSpPr>
          <p:cNvPr id="124" name="Google Shape;124;p6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25" name="Google Shape;125;p6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26" name="Google Shape;126;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3" name="Shape 23"/>
        <p:cNvGrpSpPr/>
        <p:nvPr/>
      </p:nvGrpSpPr>
      <p:grpSpPr>
        <a:xfrm>
          <a:off x="0" y="0"/>
          <a:ext cx="0" cy="0"/>
          <a:chOff x="0" y="0"/>
          <a:chExt cx="0" cy="0"/>
        </a:xfrm>
      </p:grpSpPr>
      <p:sp>
        <p:nvSpPr>
          <p:cNvPr id="24" name="Google Shape;24;p44"/>
          <p:cNvSpPr txBox="1"/>
          <p:nvPr>
            <p:ph idx="1" type="body"/>
          </p:nvPr>
        </p:nvSpPr>
        <p:spPr>
          <a:xfrm>
            <a:off x="724950" y="4372551"/>
            <a:ext cx="7697400" cy="4605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300"/>
              <a:buNone/>
              <a:defRPr/>
            </a:lvl1pPr>
          </a:lstStyle>
          <a:p/>
        </p:txBody>
      </p:sp>
      <p:sp>
        <p:nvSpPr>
          <p:cNvPr id="25" name="Google Shape;25;p4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26" name="Shape 26"/>
        <p:cNvGrpSpPr/>
        <p:nvPr/>
      </p:nvGrpSpPr>
      <p:grpSpPr>
        <a:xfrm>
          <a:off x="0" y="0"/>
          <a:ext cx="0" cy="0"/>
          <a:chOff x="0" y="0"/>
          <a:chExt cx="0" cy="0"/>
        </a:xfrm>
      </p:grpSpPr>
      <p:grpSp>
        <p:nvGrpSpPr>
          <p:cNvPr id="27" name="Google Shape;27;p45"/>
          <p:cNvGrpSpPr/>
          <p:nvPr/>
        </p:nvGrpSpPr>
        <p:grpSpPr>
          <a:xfrm>
            <a:off x="830394" y="4169150"/>
            <a:ext cx="745764" cy="45826"/>
            <a:chOff x="4580561" y="2589004"/>
            <a:chExt cx="1064464" cy="25200"/>
          </a:xfrm>
        </p:grpSpPr>
        <p:sp>
          <p:nvSpPr>
            <p:cNvPr id="28" name="Google Shape;28;p4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4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 name="Google Shape;30;p45"/>
          <p:cNvSpPr txBox="1"/>
          <p:nvPr>
            <p:ph type="title"/>
          </p:nvPr>
        </p:nvSpPr>
        <p:spPr>
          <a:xfrm>
            <a:off x="729450" y="864300"/>
            <a:ext cx="7021200" cy="2985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31" name="Google Shape;31;p4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4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 name="Google Shape;34;p46"/>
          <p:cNvGrpSpPr/>
          <p:nvPr/>
        </p:nvGrpSpPr>
        <p:grpSpPr>
          <a:xfrm>
            <a:off x="830394" y="1191276"/>
            <a:ext cx="745764" cy="45826"/>
            <a:chOff x="4580561" y="2589004"/>
            <a:chExt cx="1064464" cy="25200"/>
          </a:xfrm>
        </p:grpSpPr>
        <p:sp>
          <p:nvSpPr>
            <p:cNvPr id="35" name="Google Shape;35;p4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4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 name="Google Shape;37;p46"/>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38" name="Google Shape;38;p46"/>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39" name="Google Shape;39;p4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 name="Shape 40"/>
        <p:cNvGrpSpPr/>
        <p:nvPr/>
      </p:nvGrpSpPr>
      <p:grpSpPr>
        <a:xfrm>
          <a:off x="0" y="0"/>
          <a:ext cx="0" cy="0"/>
          <a:chOff x="0" y="0"/>
          <a:chExt cx="0" cy="0"/>
        </a:xfrm>
      </p:grpSpPr>
      <p:sp>
        <p:nvSpPr>
          <p:cNvPr id="41" name="Google Shape;41;p47"/>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 name="Google Shape;42;p47"/>
          <p:cNvGrpSpPr/>
          <p:nvPr/>
        </p:nvGrpSpPr>
        <p:grpSpPr>
          <a:xfrm>
            <a:off x="830394" y="1191276"/>
            <a:ext cx="745764" cy="45826"/>
            <a:chOff x="4580561" y="2589004"/>
            <a:chExt cx="1064464" cy="25200"/>
          </a:xfrm>
        </p:grpSpPr>
        <p:sp>
          <p:nvSpPr>
            <p:cNvPr id="43" name="Google Shape;43;p4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4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 name="Google Shape;45;p47"/>
          <p:cNvSpPr txBox="1"/>
          <p:nvPr>
            <p:ph type="title"/>
          </p:nvPr>
        </p:nvSpPr>
        <p:spPr>
          <a:xfrm>
            <a:off x="730000" y="1318650"/>
            <a:ext cx="3300900" cy="168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46" name="Google Shape;46;p47"/>
          <p:cNvSpPr txBox="1"/>
          <p:nvPr>
            <p:ph idx="1" type="subTitle"/>
          </p:nvPr>
        </p:nvSpPr>
        <p:spPr>
          <a:xfrm>
            <a:off x="724950" y="3161525"/>
            <a:ext cx="3300900" cy="759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47" name="Google Shape;47;p47"/>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48" name="Google Shape;48;p4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9" name="Shape 49"/>
        <p:cNvGrpSpPr/>
        <p:nvPr/>
      </p:nvGrpSpPr>
      <p:grpSpPr>
        <a:xfrm>
          <a:off x="0" y="0"/>
          <a:ext cx="0" cy="0"/>
          <a:chOff x="0" y="0"/>
          <a:chExt cx="0" cy="0"/>
        </a:xfrm>
      </p:grpSpPr>
      <p:sp>
        <p:nvSpPr>
          <p:cNvPr id="50" name="Google Shape;50;p4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 name="Google Shape;51;p48"/>
          <p:cNvGrpSpPr/>
          <p:nvPr/>
        </p:nvGrpSpPr>
        <p:grpSpPr>
          <a:xfrm>
            <a:off x="830394" y="1191276"/>
            <a:ext cx="745764" cy="45826"/>
            <a:chOff x="4580561" y="2589004"/>
            <a:chExt cx="1064464" cy="25200"/>
          </a:xfrm>
        </p:grpSpPr>
        <p:sp>
          <p:nvSpPr>
            <p:cNvPr id="52" name="Google Shape;52;p4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4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 name="Google Shape;54;p48"/>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55" name="Google Shape;55;p48"/>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56" name="Google Shape;56;p4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4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9" name="Shape 59"/>
        <p:cNvGrpSpPr/>
        <p:nvPr/>
      </p:nvGrpSpPr>
      <p:grpSpPr>
        <a:xfrm>
          <a:off x="0" y="0"/>
          <a:ext cx="0" cy="0"/>
          <a:chOff x="0" y="0"/>
          <a:chExt cx="0" cy="0"/>
        </a:xfrm>
      </p:grpSpPr>
      <p:sp>
        <p:nvSpPr>
          <p:cNvPr id="60" name="Google Shape;60;p5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 name="Google Shape;61;p52"/>
          <p:cNvGrpSpPr/>
          <p:nvPr/>
        </p:nvGrpSpPr>
        <p:grpSpPr>
          <a:xfrm>
            <a:off x="830394" y="1191276"/>
            <a:ext cx="745764" cy="45826"/>
            <a:chOff x="4580561" y="2589004"/>
            <a:chExt cx="1064464" cy="25200"/>
          </a:xfrm>
        </p:grpSpPr>
        <p:sp>
          <p:nvSpPr>
            <p:cNvPr id="62" name="Google Shape;62;p5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5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4" name="Google Shape;64;p52"/>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65" name="Google Shape;65;p52"/>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66" name="Google Shape;66;p52"/>
          <p:cNvSpPr txBox="1"/>
          <p:nvPr>
            <p:ph idx="2" type="body"/>
          </p:nvPr>
        </p:nvSpPr>
        <p:spPr>
          <a:xfrm>
            <a:off x="4643604" y="2078875"/>
            <a:ext cx="37743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67" name="Google Shape;67;p5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1pPr>
            <a:lvl2pPr lvl="1"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2pPr>
            <a:lvl3pPr lvl="2"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3pPr>
            <a:lvl4pPr lvl="3"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4pPr>
            <a:lvl5pPr lvl="4"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5pPr>
            <a:lvl6pPr lvl="5"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6pPr>
            <a:lvl7pPr lvl="6"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7pPr>
            <a:lvl8pPr lvl="7"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8pPr>
            <a:lvl9pPr lvl="8"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9pPr>
          </a:lstStyle>
          <a:p/>
        </p:txBody>
      </p:sp>
      <p:sp>
        <p:nvSpPr>
          <p:cNvPr id="7" name="Google Shape;7;p4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115000"/>
              </a:lnSpc>
              <a:spcBef>
                <a:spcPts val="0"/>
              </a:spcBef>
              <a:spcAft>
                <a:spcPts val="0"/>
              </a:spcAft>
              <a:buClr>
                <a:schemeClr val="accent1"/>
              </a:buClr>
              <a:buSzPts val="1300"/>
              <a:buFont typeface="Lato"/>
              <a:buChar char="●"/>
              <a:defRPr b="0" i="0" sz="1300" u="none" cap="none" strike="noStrike">
                <a:solidFill>
                  <a:schemeClr val="accent1"/>
                </a:solidFill>
                <a:latin typeface="Lato"/>
                <a:ea typeface="Lato"/>
                <a:cs typeface="Lato"/>
                <a:sym typeface="Lato"/>
              </a:defRPr>
            </a:lvl1pPr>
            <a:lvl2pPr indent="-298450" lvl="1" marL="9144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2pPr>
            <a:lvl3pPr indent="-298450" lvl="2" marL="13716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3pPr>
            <a:lvl4pPr indent="-298450" lvl="3" marL="18288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4pPr>
            <a:lvl5pPr indent="-298450" lvl="4" marL="22860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5pPr>
            <a:lvl6pPr indent="-298450" lvl="5" marL="27432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6pPr>
            <a:lvl7pPr indent="-298450" lvl="6" marL="32004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7pPr>
            <a:lvl8pPr indent="-298450" lvl="7" marL="36576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8pPr>
            <a:lvl9pPr indent="-298450" lvl="8" marL="4114800" marR="0" rtl="0" algn="l">
              <a:lnSpc>
                <a:spcPct val="115000"/>
              </a:lnSpc>
              <a:spcBef>
                <a:spcPts val="1600"/>
              </a:spcBef>
              <a:spcAft>
                <a:spcPts val="1600"/>
              </a:spcAft>
              <a:buClr>
                <a:schemeClr val="accent1"/>
              </a:buClr>
              <a:buSzPts val="1100"/>
              <a:buFont typeface="Lato"/>
              <a:buChar char="■"/>
              <a:defRPr b="0" i="0" sz="1100" u="none" cap="none" strike="noStrike">
                <a:solidFill>
                  <a:schemeClr val="accent1"/>
                </a:solidFill>
                <a:latin typeface="Lato"/>
                <a:ea typeface="Lato"/>
                <a:cs typeface="Lato"/>
                <a:sym typeface="Lato"/>
              </a:defRPr>
            </a:lvl9pPr>
          </a:lstStyle>
          <a:p/>
        </p:txBody>
      </p:sp>
      <p:sp>
        <p:nvSpPr>
          <p:cNvPr id="8" name="Google Shape;8;p4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
        <p:nvSpPr>
          <p:cNvPr id="83" name="Google Shape;83;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84" name="Google Shape;84;p5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5" name="Google Shape;85;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docs.google.com/document/d/1rv0DGjy0hVrohzseB765ilisLMtMmYLFY01jyY-NZrE/edit?usp=sharin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s://youtu.be/0OmWbRKW4K8" TargetMode="External"/><Relationship Id="rId4" Type="http://schemas.openxmlformats.org/officeDocument/2006/relationships/hyperlink" Target="https://youtu.be/0OmWbRKW4K8" TargetMode="External"/><Relationship Id="rId5" Type="http://schemas.openxmlformats.org/officeDocument/2006/relationships/hyperlink" Target="https://drive.google.com/file/d/1YVxR9nRyJlhqnIRZZvtQl9ieVSJ9A-_A/view?usp=shar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microbiologyonline.org/students/microbe-passports-1/vibro-cholera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microbiologyonline.org/students/microbe-passports-1/vibro-cholera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hyperlink" Target="http://www.youtube.com/watch?v=P_9DXEnEd-Q" TargetMode="Externa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hyperlink" Target="https://drive.google.com/open?id=15kYe4IJWxOSMSaU3P8Wnt3IHt_2t4cz6"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hyperlink" Target="http://www.youtube.com/watch?v=1ZSoYrHyX9c" TargetMode="External"/><Relationship Id="rId4" Type="http://schemas.openxmlformats.org/officeDocument/2006/relationships/image" Target="../media/image1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hyperlink" Target="http://www.youtube.com/watch?v=Jijv30C2g8c" TargetMode="Externa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hyperlink" Target="https://www.youtube.com/watch?v=PSRJfaAYkW4" TargetMode="External"/><Relationship Id="rId4" Type="http://schemas.openxmlformats.org/officeDocument/2006/relationships/hyperlink" Target="https://drive.google.com/file/d/1ILEEu53SMZyBRYy04GwWVfxTWNFknJIY/view?usp=sharing"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drive.google.com/file/d/1ty0VUJ8P7nhsqRx4XwBs9z7fMgonlm7o/view?usp=sharin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www.youtube.com/watch?v=FYClCHVT00M" TargetMode="External"/><Relationship Id="rId4" Type="http://schemas.openxmlformats.org/officeDocument/2006/relationships/hyperlink" Target="https://drive.google.com/file/d/18aNT8J2ketpCl6mSBKQG3M0Fn0_EDL4h/view?usp=sharin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s://drive.google.com/file/d/1AGhBaXqVjgxSxhVbopj-35a2f3X2ck86/view?usp=sharing" TargetMode="External"/><Relationship Id="rId4" Type="http://schemas.openxmlformats.org/officeDocument/2006/relationships/hyperlink" Target="https://drive.google.com/file/d/1gfTvYYf6R-hJr3wlIf2X7JNza7W1_Ez-/view?usp=sharin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27.png"/><Relationship Id="rId4" Type="http://schemas.openxmlformats.org/officeDocument/2006/relationships/hyperlink" Target="https://slideplayer.com/slide/9467950/"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hyperlink" Target="https://slideplayer.com/slide/9467950/" TargetMode="Externa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hyperlink" Target="https://pt.slideshare.net/Brodhurst/the-bodys-natural-defences/8" TargetMode="External"/><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hyperlink" Target="https://pt.slideshare.net/Brodhurst/the-bodys-natural-defences/8" TargetMode="Externa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hyperlink" Target="https://pt.slideshare.net/Brodhurst/the-bodys-natural-defences/8" TargetMode="External"/><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hyperlink" Target="https://pt.slideshare.net/Brodhurst/the-bodys-natural-defences/8" TargetMode="Externa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hyperlink" Target="https://pt.slideshare.net/Brodhurst/the-bodys-natural-defences/8" TargetMode="External"/><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hyperlink" Target="https://pt.slideshare.net/Brodhurst/the-bodys-natural-defences/8" TargetMode="External"/><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hyperlink" Target="https://pt.slideshare.net/Brodhurst/the-bodys-natural-defences/8" TargetMode="External"/><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hyperlink" Target="https://app.playpos.it/go/play/788264/1420456/929077/0/Immune-System---Fighting-Infection-by-Clonal-Selectio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a:t>What’s Bugging You?</a:t>
            </a:r>
            <a:endParaRPr/>
          </a:p>
          <a:p>
            <a:pPr indent="0" lvl="0" marL="0" rtl="0" algn="l">
              <a:lnSpc>
                <a:spcPct val="100000"/>
              </a:lnSpc>
              <a:spcBef>
                <a:spcPts val="0"/>
              </a:spcBef>
              <a:spcAft>
                <a:spcPts val="0"/>
              </a:spcAft>
              <a:buSzPts val="4200"/>
              <a:buNone/>
            </a:pPr>
            <a:r>
              <a:t/>
            </a:r>
            <a:endParaRPr/>
          </a:p>
          <a:p>
            <a:pPr indent="0" lvl="0" marL="0" rtl="0" algn="l">
              <a:lnSpc>
                <a:spcPct val="100000"/>
              </a:lnSpc>
              <a:spcBef>
                <a:spcPts val="1000"/>
              </a:spcBef>
              <a:spcAft>
                <a:spcPts val="0"/>
              </a:spcAft>
              <a:buSzPts val="4200"/>
              <a:buNone/>
            </a:pPr>
            <a:r>
              <a:rPr lang="en" sz="2200">
                <a:solidFill>
                  <a:srgbClr val="999999"/>
                </a:solidFill>
              </a:rPr>
              <a:t>Mansi Gandhi</a:t>
            </a:r>
            <a:endParaRPr sz="2200">
              <a:solidFill>
                <a:srgbClr val="999999"/>
              </a:solidFill>
            </a:endParaRPr>
          </a:p>
          <a:p>
            <a:pPr indent="0" lvl="0" marL="0" rtl="0" algn="l">
              <a:lnSpc>
                <a:spcPct val="100000"/>
              </a:lnSpc>
              <a:spcBef>
                <a:spcPts val="0"/>
              </a:spcBef>
              <a:spcAft>
                <a:spcPts val="0"/>
              </a:spcAft>
              <a:buSzPts val="4200"/>
              <a:buNone/>
            </a:pPr>
            <a:r>
              <a:t/>
            </a:r>
            <a:endParaRPr/>
          </a:p>
          <a:p>
            <a:pPr indent="0" lvl="0" marL="0" rtl="0" algn="l">
              <a:lnSpc>
                <a:spcPct val="100000"/>
              </a:lnSpc>
              <a:spcBef>
                <a:spcPts val="0"/>
              </a:spcBef>
              <a:spcAft>
                <a:spcPts val="0"/>
              </a:spcAft>
              <a:buSzPts val="4200"/>
              <a:buNone/>
            </a:pPr>
            <a:r>
              <a:t/>
            </a:r>
            <a:endParaRPr/>
          </a:p>
        </p:txBody>
      </p:sp>
      <p:sp>
        <p:nvSpPr>
          <p:cNvPr id="132" name="Google Shape;132;p1"/>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600"/>
              <a:buNone/>
            </a:pPr>
            <a:r>
              <a:rPr lang="en"/>
              <a:t>MYP 3 (2020-21) Sciences</a:t>
            </a:r>
            <a:endParaRPr/>
          </a:p>
          <a:p>
            <a:pPr indent="0" lvl="0" marL="0" rtl="0" algn="l">
              <a:lnSpc>
                <a:spcPct val="100000"/>
              </a:lnSpc>
              <a:spcBef>
                <a:spcPts val="0"/>
              </a:spcBef>
              <a:spcAft>
                <a:spcPts val="0"/>
              </a:spcAft>
              <a:buSzPts val="16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0"/>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a:t>What Do You Know About Microbes?</a:t>
            </a:r>
            <a:endParaRPr/>
          </a:p>
        </p:txBody>
      </p:sp>
      <p:sp>
        <p:nvSpPr>
          <p:cNvPr id="186" name="Google Shape;186;p10"/>
          <p:cNvSpPr txBox="1"/>
          <p:nvPr>
            <p:ph idx="1" type="body"/>
          </p:nvPr>
        </p:nvSpPr>
        <p:spPr>
          <a:xfrm>
            <a:off x="729450" y="1926475"/>
            <a:ext cx="7688700" cy="22611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lang="en" sz="1600"/>
              <a:t>Living organisms too small to be seen with the naked eye and found everywhere</a:t>
            </a:r>
            <a:endParaRPr sz="1600"/>
          </a:p>
          <a:p>
            <a:pPr indent="-330200" lvl="1" marL="914400" rtl="0" algn="l">
              <a:lnSpc>
                <a:spcPct val="115000"/>
              </a:lnSpc>
              <a:spcBef>
                <a:spcPts val="1000"/>
              </a:spcBef>
              <a:spcAft>
                <a:spcPts val="0"/>
              </a:spcAft>
              <a:buSzPts val="1600"/>
              <a:buChar char="○"/>
            </a:pPr>
            <a:r>
              <a:rPr lang="en" sz="1600"/>
              <a:t>Bacteria, virus and fungi </a:t>
            </a:r>
            <a:endParaRPr sz="1600"/>
          </a:p>
          <a:p>
            <a:pPr indent="-330200" lvl="0" marL="457200" rtl="0" algn="l">
              <a:lnSpc>
                <a:spcPct val="115000"/>
              </a:lnSpc>
              <a:spcBef>
                <a:spcPts val="1000"/>
              </a:spcBef>
              <a:spcAft>
                <a:spcPts val="0"/>
              </a:spcAft>
              <a:buSzPts val="1600"/>
              <a:buChar char="●"/>
            </a:pPr>
            <a:r>
              <a:rPr lang="en" sz="1600"/>
              <a:t>Bacteria can live anywhere, viruses need to live in a host cell</a:t>
            </a:r>
            <a:endParaRPr sz="1600"/>
          </a:p>
          <a:p>
            <a:pPr indent="-330200" lvl="0" marL="457200" rtl="0" algn="l">
              <a:lnSpc>
                <a:spcPct val="115000"/>
              </a:lnSpc>
              <a:spcBef>
                <a:spcPts val="1000"/>
              </a:spcBef>
              <a:spcAft>
                <a:spcPts val="0"/>
              </a:spcAft>
              <a:buSzPts val="1600"/>
              <a:buChar char="●"/>
            </a:pPr>
            <a:r>
              <a:rPr lang="en" sz="1600"/>
              <a:t>Not always harmful (e.g. cheese, bread, medicines, digestion)</a:t>
            </a:r>
            <a:endParaRPr sz="1600"/>
          </a:p>
          <a:p>
            <a:pPr indent="-330200" lvl="0" marL="457200" rtl="0" algn="l">
              <a:lnSpc>
                <a:spcPct val="115000"/>
              </a:lnSpc>
              <a:spcBef>
                <a:spcPts val="1000"/>
              </a:spcBef>
              <a:spcAft>
                <a:spcPts val="0"/>
              </a:spcAft>
              <a:buSzPts val="1600"/>
              <a:buChar char="●"/>
            </a:pPr>
            <a:r>
              <a:rPr lang="en" sz="1600"/>
              <a:t>Even harmful microbes can be used for research: certain strains of E. coli and Salmonella can cause severe diarrhoea if ingested in humans (can be used for genetic engineering, vaccination development, etc.)</a:t>
            </a:r>
            <a:endParaRPr sz="16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1"/>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
              <a:t>Microbe Detective</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b="0" lang="en" sz="2200"/>
              <a:t>This is a cool experiment to find out where all the microbes are hiding in your home. But remember, not all microbes are harmful, most of the microbes you will find are completely harmless to us. Have fun playing microbe detective!</a:t>
            </a:r>
            <a:endParaRPr b="0" sz="2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2"/>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b="0" lang="en" sz="2800"/>
              <a:t>How can we make this a fair test?</a:t>
            </a:r>
            <a:endParaRPr b="0" sz="2800"/>
          </a:p>
          <a:p>
            <a:pPr indent="0" lvl="0" marL="0" rtl="0" algn="l">
              <a:lnSpc>
                <a:spcPct val="100000"/>
              </a:lnSpc>
              <a:spcBef>
                <a:spcPts val="0"/>
              </a:spcBef>
              <a:spcAft>
                <a:spcPts val="0"/>
              </a:spcAft>
              <a:buSzPts val="3600"/>
              <a:buNone/>
            </a:pPr>
            <a:r>
              <a:t/>
            </a:r>
            <a:endParaRPr b="0" sz="2800"/>
          </a:p>
          <a:p>
            <a:pPr indent="0" lvl="0" marL="0" rtl="0" algn="l">
              <a:lnSpc>
                <a:spcPct val="100000"/>
              </a:lnSpc>
              <a:spcBef>
                <a:spcPts val="0"/>
              </a:spcBef>
              <a:spcAft>
                <a:spcPts val="0"/>
              </a:spcAft>
              <a:buSzPts val="3600"/>
              <a:buNone/>
            </a:pPr>
            <a:r>
              <a:rPr b="0" lang="en" sz="2800"/>
              <a:t>What will we measure/compare at the end of 7 days?</a:t>
            </a:r>
            <a:endParaRPr b="0" sz="2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3"/>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b="0" lang="en" sz="2300"/>
              <a:t>Fair test:</a:t>
            </a:r>
            <a:endParaRPr b="0" sz="2300"/>
          </a:p>
          <a:p>
            <a:pPr indent="0" lvl="0" marL="0" rtl="0" algn="l">
              <a:lnSpc>
                <a:spcPct val="100000"/>
              </a:lnSpc>
              <a:spcBef>
                <a:spcPts val="0"/>
              </a:spcBef>
              <a:spcAft>
                <a:spcPts val="0"/>
              </a:spcAft>
              <a:buSzPts val="3600"/>
              <a:buNone/>
            </a:pPr>
            <a:r>
              <a:t/>
            </a:r>
            <a:endParaRPr b="0" sz="2300"/>
          </a:p>
          <a:p>
            <a:pPr indent="-374650" lvl="0" marL="457200" rtl="0" algn="l">
              <a:lnSpc>
                <a:spcPct val="100000"/>
              </a:lnSpc>
              <a:spcBef>
                <a:spcPts val="0"/>
              </a:spcBef>
              <a:spcAft>
                <a:spcPts val="0"/>
              </a:spcAft>
              <a:buSzPts val="2300"/>
              <a:buChar char="-"/>
            </a:pPr>
            <a:r>
              <a:rPr b="0" lang="en" sz="2300"/>
              <a:t>Only one variable changes (surfaces), all other conditions remain the same</a:t>
            </a:r>
            <a:endParaRPr b="0" sz="2300"/>
          </a:p>
          <a:p>
            <a:pPr indent="-374650" lvl="0" marL="457200" rtl="0" algn="l">
              <a:lnSpc>
                <a:spcPct val="100000"/>
              </a:lnSpc>
              <a:spcBef>
                <a:spcPts val="0"/>
              </a:spcBef>
              <a:spcAft>
                <a:spcPts val="0"/>
              </a:spcAft>
              <a:buSzPts val="2300"/>
              <a:buChar char="-"/>
            </a:pPr>
            <a:r>
              <a:rPr b="0" lang="en" sz="2300"/>
              <a:t>Same amount of water, same size of the bread slice, same time duration (7 days)</a:t>
            </a:r>
            <a:endParaRPr b="0" sz="2300"/>
          </a:p>
          <a:p>
            <a:pPr indent="-374650" lvl="0" marL="457200" rtl="0" algn="l">
              <a:lnSpc>
                <a:spcPct val="100000"/>
              </a:lnSpc>
              <a:spcBef>
                <a:spcPts val="0"/>
              </a:spcBef>
              <a:spcAft>
                <a:spcPts val="0"/>
              </a:spcAft>
              <a:buSzPts val="2300"/>
              <a:buChar char="-"/>
            </a:pPr>
            <a:r>
              <a:rPr b="0" lang="en" sz="2300"/>
              <a:t>Compare the mould growth on the bread slices at the end of 7 days.</a:t>
            </a:r>
            <a:endParaRPr b="0" sz="2300"/>
          </a:p>
          <a:p>
            <a:pPr indent="0" lvl="0" marL="457200" rtl="0" algn="l">
              <a:lnSpc>
                <a:spcPct val="100000"/>
              </a:lnSpc>
              <a:spcBef>
                <a:spcPts val="0"/>
              </a:spcBef>
              <a:spcAft>
                <a:spcPts val="0"/>
              </a:spcAft>
              <a:buSzPts val="3600"/>
              <a:buNone/>
            </a:pPr>
            <a:r>
              <a:t/>
            </a:r>
            <a:endParaRPr b="0" sz="23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4"/>
          <p:cNvSpPr txBox="1"/>
          <p:nvPr>
            <p:ph idx="1" type="body"/>
          </p:nvPr>
        </p:nvSpPr>
        <p:spPr>
          <a:xfrm>
            <a:off x="729450" y="1316875"/>
            <a:ext cx="7688700" cy="2261100"/>
          </a:xfrm>
          <a:prstGeom prst="rect">
            <a:avLst/>
          </a:prstGeom>
          <a:noFill/>
          <a:ln>
            <a:noFill/>
          </a:ln>
        </p:spPr>
        <p:txBody>
          <a:bodyPr anchorCtr="0" anchor="t" bIns="91425" lIns="91425" spcFirstLastPara="1" rIns="91425" wrap="square" tIns="91425">
            <a:noAutofit/>
          </a:bodyPr>
          <a:lstStyle/>
          <a:p>
            <a:pPr indent="-336550" lvl="0" marL="457200" rtl="0" algn="l">
              <a:lnSpc>
                <a:spcPct val="150000"/>
              </a:lnSpc>
              <a:spcBef>
                <a:spcPts val="0"/>
              </a:spcBef>
              <a:spcAft>
                <a:spcPts val="0"/>
              </a:spcAft>
              <a:buSzPts val="1700"/>
              <a:buChar char="-"/>
            </a:pPr>
            <a:r>
              <a:rPr lang="en" sz="1700"/>
              <a:t>Take a slice of bread and put into a plastic bag. Label as “control”. </a:t>
            </a:r>
            <a:endParaRPr sz="1700"/>
          </a:p>
          <a:p>
            <a:pPr indent="-336550" lvl="0" marL="457200" rtl="0" algn="l">
              <a:lnSpc>
                <a:spcPct val="150000"/>
              </a:lnSpc>
              <a:spcBef>
                <a:spcPts val="0"/>
              </a:spcBef>
              <a:spcAft>
                <a:spcPts val="0"/>
              </a:spcAft>
              <a:buSzPts val="1700"/>
              <a:buChar char="-"/>
            </a:pPr>
            <a:r>
              <a:rPr lang="en" sz="1700"/>
              <a:t>Add a few drops of water to the rest of the bread slices. </a:t>
            </a:r>
            <a:endParaRPr sz="1700"/>
          </a:p>
          <a:p>
            <a:pPr indent="-336550" lvl="0" marL="457200" rtl="0" algn="l">
              <a:lnSpc>
                <a:spcPct val="150000"/>
              </a:lnSpc>
              <a:spcBef>
                <a:spcPts val="0"/>
              </a:spcBef>
              <a:spcAft>
                <a:spcPts val="0"/>
              </a:spcAft>
              <a:buSzPts val="1700"/>
              <a:buChar char="-"/>
            </a:pPr>
            <a:r>
              <a:rPr lang="en" sz="1700"/>
              <a:t>Take a slice of bread and rub it on the floor; label the bag “floor”. </a:t>
            </a:r>
            <a:endParaRPr sz="1700"/>
          </a:p>
          <a:p>
            <a:pPr indent="-336550" lvl="0" marL="457200" rtl="0" algn="l">
              <a:lnSpc>
                <a:spcPct val="150000"/>
              </a:lnSpc>
              <a:spcBef>
                <a:spcPts val="0"/>
              </a:spcBef>
              <a:spcAft>
                <a:spcPts val="0"/>
              </a:spcAft>
              <a:buSzPts val="1700"/>
              <a:buChar char="-"/>
            </a:pPr>
            <a:r>
              <a:rPr lang="en" sz="1700"/>
              <a:t>Repeat step 3 for 3 different surfaces in your house. Each time seal the bag and label with the surface name. </a:t>
            </a:r>
            <a:endParaRPr sz="1700"/>
          </a:p>
          <a:p>
            <a:pPr indent="-336550" lvl="0" marL="457200" rtl="0" algn="l">
              <a:lnSpc>
                <a:spcPct val="150000"/>
              </a:lnSpc>
              <a:spcBef>
                <a:spcPts val="0"/>
              </a:spcBef>
              <a:spcAft>
                <a:spcPts val="0"/>
              </a:spcAft>
              <a:buSzPts val="1700"/>
              <a:buChar char="-"/>
            </a:pPr>
            <a:r>
              <a:rPr lang="en" sz="1700"/>
              <a:t>Place all the bags in a cupboard, and leave them for a 1 week. Take notes/photos of any changes you see to the bread every day. Never open the bags.</a:t>
            </a:r>
            <a:endParaRPr sz="1700"/>
          </a:p>
          <a:p>
            <a:pPr indent="-336550" lvl="0" marL="457200" rtl="0" algn="l">
              <a:lnSpc>
                <a:spcPct val="150000"/>
              </a:lnSpc>
              <a:spcBef>
                <a:spcPts val="0"/>
              </a:spcBef>
              <a:spcAft>
                <a:spcPts val="0"/>
              </a:spcAft>
              <a:buSzPts val="1700"/>
              <a:buChar char="-"/>
            </a:pPr>
            <a:r>
              <a:rPr lang="en" sz="1700"/>
              <a:t>Remember to write “Do not eat” on the bags! </a:t>
            </a:r>
            <a:endParaRPr sz="1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5"/>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
              <a:t>Criterion B: Inquiring and Designing</a:t>
            </a:r>
            <a:endParaRPr/>
          </a:p>
          <a:p>
            <a:pPr indent="0" lvl="0" marL="0" rtl="0" algn="l">
              <a:lnSpc>
                <a:spcPct val="100000"/>
              </a:lnSpc>
              <a:spcBef>
                <a:spcPts val="0"/>
              </a:spcBef>
              <a:spcAft>
                <a:spcPts val="0"/>
              </a:spcAft>
              <a:buSzPts val="3600"/>
              <a:buNone/>
            </a:pPr>
            <a:r>
              <a:t/>
            </a:r>
            <a:endParaRPr/>
          </a:p>
          <a:p>
            <a:pPr indent="-342900" lvl="0" marL="457200" rtl="0" algn="l">
              <a:lnSpc>
                <a:spcPct val="100000"/>
              </a:lnSpc>
              <a:spcBef>
                <a:spcPts val="0"/>
              </a:spcBef>
              <a:spcAft>
                <a:spcPts val="0"/>
              </a:spcAft>
              <a:buSzPts val="1800"/>
              <a:buChar char="-"/>
            </a:pPr>
            <a:r>
              <a:rPr b="0" lang="en" sz="1800"/>
              <a:t>Where do you think you will see the maximum amount of microbes?</a:t>
            </a:r>
            <a:endParaRPr b="0" sz="1800"/>
          </a:p>
          <a:p>
            <a:pPr indent="-342900" lvl="0" marL="457200" rtl="0" algn="l">
              <a:lnSpc>
                <a:spcPct val="100000"/>
              </a:lnSpc>
              <a:spcBef>
                <a:spcPts val="0"/>
              </a:spcBef>
              <a:spcAft>
                <a:spcPts val="0"/>
              </a:spcAft>
              <a:buSzPts val="1800"/>
              <a:buChar char="-"/>
            </a:pPr>
            <a:r>
              <a:rPr b="0" lang="en" sz="1800"/>
              <a:t>Summarize your experiment in this </a:t>
            </a:r>
            <a:r>
              <a:rPr b="0" lang="en" sz="1800" u="sng">
                <a:solidFill>
                  <a:schemeClr val="hlink"/>
                </a:solidFill>
                <a:hlinkClick r:id="rId3"/>
              </a:rPr>
              <a:t>lab report</a:t>
            </a:r>
            <a:endParaRPr b="0" sz="1800"/>
          </a:p>
          <a:p>
            <a:pPr indent="0" lvl="0" marL="0" rtl="0" algn="l">
              <a:lnSpc>
                <a:spcPct val="100000"/>
              </a:lnSpc>
              <a:spcBef>
                <a:spcPts val="0"/>
              </a:spcBef>
              <a:spcAft>
                <a:spcPts val="0"/>
              </a:spcAft>
              <a:buSzPts val="3600"/>
              <a:buNone/>
            </a:pPr>
            <a:r>
              <a:t/>
            </a:r>
            <a:endParaRPr b="0" sz="1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6"/>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t/>
            </a:r>
            <a:endParaRPr/>
          </a:p>
        </p:txBody>
      </p:sp>
      <p:pic>
        <p:nvPicPr>
          <p:cNvPr id="217" name="Google Shape;217;p16"/>
          <p:cNvPicPr preferRelativeResize="0"/>
          <p:nvPr/>
        </p:nvPicPr>
        <p:blipFill rotWithShape="1">
          <a:blip r:embed="rId3">
            <a:alphaModFix/>
          </a:blip>
          <a:srcRect b="0" l="0" r="0" t="0"/>
          <a:stretch/>
        </p:blipFill>
        <p:spPr>
          <a:xfrm>
            <a:off x="152400" y="73675"/>
            <a:ext cx="8742099" cy="4917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7"/>
          <p:cNvSpPr txBox="1"/>
          <p:nvPr>
            <p:ph type="title"/>
          </p:nvPr>
        </p:nvSpPr>
        <p:spPr>
          <a:xfrm>
            <a:off x="730000" y="1318650"/>
            <a:ext cx="3300900" cy="1687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b="0" lang="en" sz="2000">
                <a:solidFill>
                  <a:schemeClr val="accent1"/>
                </a:solidFill>
                <a:latin typeface="Lato"/>
                <a:ea typeface="Lato"/>
                <a:cs typeface="Lato"/>
                <a:sym typeface="Lato"/>
              </a:rPr>
              <a:t>Did the mold grow from the bread?</a:t>
            </a:r>
            <a:endParaRPr b="0" sz="2000">
              <a:solidFill>
                <a:schemeClr val="accent1"/>
              </a:solidFill>
              <a:latin typeface="Lato"/>
              <a:ea typeface="Lato"/>
              <a:cs typeface="Lato"/>
              <a:sym typeface="Lato"/>
            </a:endParaRPr>
          </a:p>
          <a:p>
            <a:pPr indent="0" lvl="0" marL="0" rtl="0" algn="l">
              <a:lnSpc>
                <a:spcPct val="100000"/>
              </a:lnSpc>
              <a:spcBef>
                <a:spcPts val="0"/>
              </a:spcBef>
              <a:spcAft>
                <a:spcPts val="0"/>
              </a:spcAft>
              <a:buSzPts val="2600"/>
              <a:buNone/>
            </a:pPr>
            <a:r>
              <a:rPr b="0" lang="en" sz="2000">
                <a:solidFill>
                  <a:schemeClr val="accent1"/>
                </a:solidFill>
                <a:latin typeface="Lato"/>
                <a:ea typeface="Lato"/>
                <a:cs typeface="Lato"/>
                <a:sym typeface="Lato"/>
              </a:rPr>
              <a:t> </a:t>
            </a:r>
            <a:endParaRPr b="0" sz="2000">
              <a:solidFill>
                <a:schemeClr val="accent1"/>
              </a:solidFill>
              <a:latin typeface="Lato"/>
              <a:ea typeface="Lato"/>
              <a:cs typeface="Lato"/>
              <a:sym typeface="Lato"/>
            </a:endParaRPr>
          </a:p>
          <a:p>
            <a:pPr indent="0" lvl="0" marL="0" rtl="0" algn="l">
              <a:lnSpc>
                <a:spcPct val="100000"/>
              </a:lnSpc>
              <a:spcBef>
                <a:spcPts val="0"/>
              </a:spcBef>
              <a:spcAft>
                <a:spcPts val="0"/>
              </a:spcAft>
              <a:buSzPts val="2600"/>
              <a:buNone/>
            </a:pPr>
            <a:r>
              <a:rPr b="0" lang="en" sz="2000">
                <a:solidFill>
                  <a:schemeClr val="accent1"/>
                </a:solidFill>
                <a:latin typeface="Lato"/>
                <a:ea typeface="Lato"/>
                <a:cs typeface="Lato"/>
                <a:sym typeface="Lato"/>
              </a:rPr>
              <a:t>If not, then where did it come from?</a:t>
            </a:r>
            <a:endParaRPr b="0" sz="2000">
              <a:solidFill>
                <a:schemeClr val="accent1"/>
              </a:solidFill>
              <a:latin typeface="Lato"/>
              <a:ea typeface="Lato"/>
              <a:cs typeface="Lato"/>
              <a:sym typeface="Lato"/>
            </a:endParaRPr>
          </a:p>
          <a:p>
            <a:pPr indent="0" lvl="0" marL="0" rtl="0" algn="l">
              <a:lnSpc>
                <a:spcPct val="100000"/>
              </a:lnSpc>
              <a:spcBef>
                <a:spcPts val="0"/>
              </a:spcBef>
              <a:spcAft>
                <a:spcPts val="0"/>
              </a:spcAft>
              <a:buSzPts val="2600"/>
              <a:buNone/>
            </a:pPr>
            <a:r>
              <a:t/>
            </a:r>
            <a:endParaRPr b="0" sz="2000">
              <a:solidFill>
                <a:schemeClr val="accent1"/>
              </a:solidFill>
              <a:latin typeface="Lato"/>
              <a:ea typeface="Lato"/>
              <a:cs typeface="Lato"/>
              <a:sym typeface="Lato"/>
            </a:endParaRPr>
          </a:p>
        </p:txBody>
      </p:sp>
      <p:sp>
        <p:nvSpPr>
          <p:cNvPr id="223" name="Google Shape;223;p17"/>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t/>
            </a:r>
            <a:endParaRPr/>
          </a:p>
        </p:txBody>
      </p:sp>
      <p:pic>
        <p:nvPicPr>
          <p:cNvPr id="224" name="Google Shape;224;p17"/>
          <p:cNvPicPr preferRelativeResize="0"/>
          <p:nvPr/>
        </p:nvPicPr>
        <p:blipFill rotWithShape="1">
          <a:blip r:embed="rId3">
            <a:alphaModFix/>
          </a:blip>
          <a:srcRect b="0" l="0" r="0" t="0"/>
          <a:stretch/>
        </p:blipFill>
        <p:spPr>
          <a:xfrm>
            <a:off x="5021825" y="1324601"/>
            <a:ext cx="3969777" cy="2977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8"/>
          <p:cNvSpPr txBox="1"/>
          <p:nvPr>
            <p:ph idx="1" type="body"/>
          </p:nvPr>
        </p:nvSpPr>
        <p:spPr>
          <a:xfrm>
            <a:off x="424125" y="1328225"/>
            <a:ext cx="4422300" cy="20577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rgbClr val="000000"/>
              </a:buClr>
              <a:buSzPts val="1300"/>
              <a:buChar char="-"/>
            </a:pPr>
            <a:r>
              <a:rPr lang="en">
                <a:solidFill>
                  <a:srgbClr val="000000"/>
                </a:solidFill>
              </a:rPr>
              <a:t>Microscopic (very small) parts of the mold are called </a:t>
            </a:r>
            <a:r>
              <a:rPr b="1" i="1" lang="en" u="sng">
                <a:solidFill>
                  <a:srgbClr val="000000"/>
                </a:solidFill>
              </a:rPr>
              <a:t>SPORES</a:t>
            </a:r>
            <a:endParaRPr b="1" i="1" u="sng">
              <a:solidFill>
                <a:srgbClr val="000000"/>
              </a:solidFill>
            </a:endParaRPr>
          </a:p>
          <a:p>
            <a:pPr indent="-311150" lvl="0" marL="457200" rtl="0" algn="l">
              <a:lnSpc>
                <a:spcPct val="115000"/>
              </a:lnSpc>
              <a:spcBef>
                <a:spcPts val="1000"/>
              </a:spcBef>
              <a:spcAft>
                <a:spcPts val="0"/>
              </a:spcAft>
              <a:buClr>
                <a:srgbClr val="000000"/>
              </a:buClr>
              <a:buSzPts val="1300"/>
              <a:buChar char="-"/>
            </a:pPr>
            <a:r>
              <a:rPr lang="en">
                <a:solidFill>
                  <a:srgbClr val="000000"/>
                </a:solidFill>
              </a:rPr>
              <a:t>Spores are present in the air around us and even on different surfaces</a:t>
            </a:r>
            <a:endParaRPr>
              <a:solidFill>
                <a:srgbClr val="000000"/>
              </a:solidFill>
            </a:endParaRPr>
          </a:p>
          <a:p>
            <a:pPr indent="-311150" lvl="0" marL="457200" rtl="0" algn="l">
              <a:lnSpc>
                <a:spcPct val="115000"/>
              </a:lnSpc>
              <a:spcBef>
                <a:spcPts val="1000"/>
              </a:spcBef>
              <a:spcAft>
                <a:spcPts val="0"/>
              </a:spcAft>
              <a:buClr>
                <a:srgbClr val="000000"/>
              </a:buClr>
              <a:buSzPts val="1300"/>
              <a:buChar char="-"/>
            </a:pPr>
            <a:r>
              <a:rPr lang="en">
                <a:solidFill>
                  <a:srgbClr val="000000"/>
                </a:solidFill>
              </a:rPr>
              <a:t>When spores come in contact with the bread, they germinate (grow) to form </a:t>
            </a:r>
            <a:r>
              <a:rPr b="1" i="1" lang="en" u="sng">
                <a:solidFill>
                  <a:srgbClr val="000000"/>
                </a:solidFill>
              </a:rPr>
              <a:t>HYPHAE</a:t>
            </a:r>
            <a:endParaRPr b="1" i="1" u="sng">
              <a:solidFill>
                <a:srgbClr val="000000"/>
              </a:solidFill>
            </a:endParaRPr>
          </a:p>
          <a:p>
            <a:pPr indent="-311150" lvl="0" marL="457200" rtl="0" algn="l">
              <a:lnSpc>
                <a:spcPct val="115000"/>
              </a:lnSpc>
              <a:spcBef>
                <a:spcPts val="1000"/>
              </a:spcBef>
              <a:spcAft>
                <a:spcPts val="0"/>
              </a:spcAft>
              <a:buClr>
                <a:srgbClr val="000000"/>
              </a:buClr>
              <a:buSzPts val="1300"/>
              <a:buChar char="-"/>
            </a:pPr>
            <a:r>
              <a:rPr b="1" i="1" lang="en" u="sng">
                <a:solidFill>
                  <a:srgbClr val="000000"/>
                </a:solidFill>
              </a:rPr>
              <a:t>HYPHAE</a:t>
            </a:r>
            <a:r>
              <a:rPr lang="en">
                <a:solidFill>
                  <a:srgbClr val="000000"/>
                </a:solidFill>
              </a:rPr>
              <a:t> grow on the bread and absorb all the nutrients </a:t>
            </a:r>
            <a:endParaRPr>
              <a:solidFill>
                <a:srgbClr val="000000"/>
              </a:solidFill>
            </a:endParaRPr>
          </a:p>
          <a:p>
            <a:pPr indent="-311150" lvl="0" marL="457200" rtl="0" algn="l">
              <a:lnSpc>
                <a:spcPct val="115000"/>
              </a:lnSpc>
              <a:spcBef>
                <a:spcPts val="1000"/>
              </a:spcBef>
              <a:spcAft>
                <a:spcPts val="0"/>
              </a:spcAft>
              <a:buClr>
                <a:srgbClr val="000000"/>
              </a:buClr>
              <a:buSzPts val="1300"/>
              <a:buChar char="-"/>
            </a:pPr>
            <a:r>
              <a:rPr lang="en">
                <a:solidFill>
                  <a:srgbClr val="000000"/>
                </a:solidFill>
              </a:rPr>
              <a:t>When there is enough nutrition, the hyphae grow into </a:t>
            </a:r>
            <a:r>
              <a:rPr b="1" i="1" lang="en" u="sng">
                <a:solidFill>
                  <a:srgbClr val="000000"/>
                </a:solidFill>
              </a:rPr>
              <a:t>RHIZHOIDS</a:t>
            </a:r>
            <a:endParaRPr b="1" i="1" u="sng">
              <a:solidFill>
                <a:srgbClr val="000000"/>
              </a:solidFill>
            </a:endParaRPr>
          </a:p>
          <a:p>
            <a:pPr indent="-311150" lvl="0" marL="457200" rtl="0" algn="l">
              <a:lnSpc>
                <a:spcPct val="115000"/>
              </a:lnSpc>
              <a:spcBef>
                <a:spcPts val="1000"/>
              </a:spcBef>
              <a:spcAft>
                <a:spcPts val="0"/>
              </a:spcAft>
              <a:buClr>
                <a:srgbClr val="000000"/>
              </a:buClr>
              <a:buSzPts val="1300"/>
              <a:buChar char="-"/>
            </a:pPr>
            <a:r>
              <a:rPr b="1" i="1" lang="en" u="sng">
                <a:solidFill>
                  <a:srgbClr val="000000"/>
                </a:solidFill>
              </a:rPr>
              <a:t>RHIZOIDS</a:t>
            </a:r>
            <a:r>
              <a:rPr lang="en">
                <a:solidFill>
                  <a:srgbClr val="000000"/>
                </a:solidFill>
              </a:rPr>
              <a:t> go deep into the bread surface and hold on to it and form </a:t>
            </a:r>
            <a:r>
              <a:rPr b="1" i="1" lang="en" u="sng">
                <a:solidFill>
                  <a:srgbClr val="000000"/>
                </a:solidFill>
              </a:rPr>
              <a:t>SPORANGIUM</a:t>
            </a:r>
            <a:r>
              <a:rPr lang="en">
                <a:solidFill>
                  <a:srgbClr val="000000"/>
                </a:solidFill>
              </a:rPr>
              <a:t>, where spores grow.</a:t>
            </a:r>
            <a:endParaRPr>
              <a:solidFill>
                <a:srgbClr val="000000"/>
              </a:solidFill>
            </a:endParaRPr>
          </a:p>
        </p:txBody>
      </p:sp>
      <p:pic>
        <p:nvPicPr>
          <p:cNvPr id="230" name="Google Shape;230;p18"/>
          <p:cNvPicPr preferRelativeResize="0"/>
          <p:nvPr/>
        </p:nvPicPr>
        <p:blipFill rotWithShape="1">
          <a:blip r:embed="rId3">
            <a:alphaModFix/>
          </a:blip>
          <a:srcRect b="0" l="0" r="41410" t="0"/>
          <a:stretch/>
        </p:blipFill>
        <p:spPr>
          <a:xfrm>
            <a:off x="5463650" y="860878"/>
            <a:ext cx="3300900" cy="422539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9"/>
          <p:cNvSpPr txBox="1"/>
          <p:nvPr>
            <p:ph type="title"/>
          </p:nvPr>
        </p:nvSpPr>
        <p:spPr>
          <a:xfrm>
            <a:off x="730000" y="1318650"/>
            <a:ext cx="2851800" cy="138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sz="2200"/>
              <a:t>The mold </a:t>
            </a:r>
            <a:r>
              <a:rPr lang="en" sz="2200" u="sng"/>
              <a:t>didn’t </a:t>
            </a:r>
            <a:r>
              <a:rPr lang="en" sz="2200"/>
              <a:t>grow from the bread!</a:t>
            </a:r>
            <a:endParaRPr sz="2200"/>
          </a:p>
          <a:p>
            <a:pPr indent="0" lvl="0" marL="0" rtl="0" algn="l">
              <a:lnSpc>
                <a:spcPct val="100000"/>
              </a:lnSpc>
              <a:spcBef>
                <a:spcPts val="0"/>
              </a:spcBef>
              <a:spcAft>
                <a:spcPts val="0"/>
              </a:spcAft>
              <a:buSzPts val="2600"/>
              <a:buNone/>
            </a:pPr>
            <a:r>
              <a:t/>
            </a:r>
            <a:endParaRPr sz="2200"/>
          </a:p>
          <a:p>
            <a:pPr indent="0" lvl="0" marL="0" rtl="0" algn="l">
              <a:lnSpc>
                <a:spcPct val="100000"/>
              </a:lnSpc>
              <a:spcBef>
                <a:spcPts val="0"/>
              </a:spcBef>
              <a:spcAft>
                <a:spcPts val="0"/>
              </a:spcAft>
              <a:buSzPts val="2600"/>
              <a:buNone/>
            </a:pPr>
            <a:r>
              <a:t/>
            </a:r>
            <a:endParaRPr sz="2200"/>
          </a:p>
          <a:p>
            <a:pPr indent="0" lvl="0" marL="0" rtl="0" algn="l">
              <a:lnSpc>
                <a:spcPct val="100000"/>
              </a:lnSpc>
              <a:spcBef>
                <a:spcPts val="0"/>
              </a:spcBef>
              <a:spcAft>
                <a:spcPts val="0"/>
              </a:spcAft>
              <a:buSzPts val="2600"/>
              <a:buNone/>
            </a:pPr>
            <a:r>
              <a:t/>
            </a:r>
            <a:endParaRPr sz="2200"/>
          </a:p>
        </p:txBody>
      </p:sp>
      <p:pic>
        <p:nvPicPr>
          <p:cNvPr id="236" name="Google Shape;236;p19"/>
          <p:cNvPicPr preferRelativeResize="0"/>
          <p:nvPr/>
        </p:nvPicPr>
        <p:blipFill rotWithShape="1">
          <a:blip r:embed="rId3">
            <a:alphaModFix/>
          </a:blip>
          <a:srcRect b="0" l="0" r="0" t="0"/>
          <a:stretch/>
        </p:blipFill>
        <p:spPr>
          <a:xfrm>
            <a:off x="3672675" y="1368650"/>
            <a:ext cx="4808300" cy="3606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b="0" lang="en"/>
              <a:t>Are we the only living beings in this room? </a:t>
            </a:r>
            <a:endParaRPr b="0"/>
          </a:p>
          <a:p>
            <a:pPr indent="0" lvl="0" marL="0" rtl="0" algn="l">
              <a:lnSpc>
                <a:spcPct val="100000"/>
              </a:lnSpc>
              <a:spcBef>
                <a:spcPts val="0"/>
              </a:spcBef>
              <a:spcAft>
                <a:spcPts val="0"/>
              </a:spcAft>
              <a:buSzPts val="3600"/>
              <a:buNone/>
            </a:pPr>
            <a:r>
              <a:t/>
            </a:r>
            <a:endParaRPr b="0"/>
          </a:p>
          <a:p>
            <a:pPr indent="0" lvl="0" marL="0" rtl="0" algn="l">
              <a:lnSpc>
                <a:spcPct val="100000"/>
              </a:lnSpc>
              <a:spcBef>
                <a:spcPts val="0"/>
              </a:spcBef>
              <a:spcAft>
                <a:spcPts val="0"/>
              </a:spcAft>
              <a:buSzPts val="3600"/>
              <a:buNone/>
            </a:pPr>
            <a:r>
              <a:t/>
            </a:r>
            <a:endParaRPr b="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20"/>
          <p:cNvPicPr preferRelativeResize="0"/>
          <p:nvPr/>
        </p:nvPicPr>
        <p:blipFill rotWithShape="1">
          <a:blip r:embed="rId3">
            <a:alphaModFix/>
          </a:blip>
          <a:srcRect b="0" l="0" r="0" t="12762"/>
          <a:stretch/>
        </p:blipFill>
        <p:spPr>
          <a:xfrm>
            <a:off x="4346000" y="890775"/>
            <a:ext cx="4190324" cy="3812576"/>
          </a:xfrm>
          <a:prstGeom prst="rect">
            <a:avLst/>
          </a:prstGeom>
          <a:noFill/>
          <a:ln>
            <a:noFill/>
          </a:ln>
        </p:spPr>
      </p:pic>
      <p:pic>
        <p:nvPicPr>
          <p:cNvPr id="242" name="Google Shape;242;p20"/>
          <p:cNvPicPr preferRelativeResize="0"/>
          <p:nvPr/>
        </p:nvPicPr>
        <p:blipFill rotWithShape="1">
          <a:blip r:embed="rId4">
            <a:alphaModFix/>
          </a:blip>
          <a:srcRect b="10521" l="0" r="0" t="13828"/>
          <a:stretch/>
        </p:blipFill>
        <p:spPr>
          <a:xfrm>
            <a:off x="422725" y="543025"/>
            <a:ext cx="3644351" cy="2756875"/>
          </a:xfrm>
          <a:prstGeom prst="rect">
            <a:avLst/>
          </a:prstGeom>
          <a:noFill/>
          <a:ln>
            <a:noFill/>
          </a:ln>
        </p:spPr>
      </p:pic>
      <p:pic>
        <p:nvPicPr>
          <p:cNvPr id="243" name="Google Shape;243;p20"/>
          <p:cNvPicPr preferRelativeResize="0"/>
          <p:nvPr/>
        </p:nvPicPr>
        <p:blipFill rotWithShape="1">
          <a:blip r:embed="rId5">
            <a:alphaModFix/>
          </a:blip>
          <a:srcRect b="25170" l="0" r="0" t="17764"/>
          <a:stretch/>
        </p:blipFill>
        <p:spPr>
          <a:xfrm>
            <a:off x="625922" y="3003175"/>
            <a:ext cx="3176178" cy="1812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1"/>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a:t>Watch a </a:t>
            </a:r>
            <a:r>
              <a:rPr lang="en" u="sng">
                <a:solidFill>
                  <a:schemeClr val="hlink"/>
                </a:solidFill>
                <a:hlinkClick r:id="rId3"/>
              </a:rPr>
              <a:t>video</a:t>
            </a:r>
            <a:r>
              <a:rPr b="0" lang="en">
                <a:solidFill>
                  <a:schemeClr val="hlink"/>
                </a:solidFill>
                <a:uFill>
                  <a:noFill/>
                </a:uFill>
                <a:hlinkClick r:id="rId4"/>
              </a:rPr>
              <a:t> </a:t>
            </a:r>
            <a:r>
              <a:rPr lang="en"/>
              <a:t>on Pasteurization</a:t>
            </a:r>
            <a:endParaRPr/>
          </a:p>
        </p:txBody>
      </p:sp>
      <p:sp>
        <p:nvSpPr>
          <p:cNvPr id="249" name="Google Shape;249;p21"/>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lang="en"/>
              <a:t>In your groups, conduct research on Louis Pasteur and create 1-2 slides presenting his discovery:</a:t>
            </a:r>
            <a:endParaRPr/>
          </a:p>
          <a:p>
            <a:pPr indent="0" lvl="0" marL="0" rtl="0" algn="l">
              <a:lnSpc>
                <a:spcPct val="115000"/>
              </a:lnSpc>
              <a:spcBef>
                <a:spcPts val="0"/>
              </a:spcBef>
              <a:spcAft>
                <a:spcPts val="0"/>
              </a:spcAft>
              <a:buSzPts val="1300"/>
              <a:buNone/>
            </a:pPr>
            <a:r>
              <a:t/>
            </a:r>
            <a:endParaRPr/>
          </a:p>
          <a:p>
            <a:pPr indent="-311150" lvl="0" marL="457200" rtl="0" algn="l">
              <a:lnSpc>
                <a:spcPct val="115000"/>
              </a:lnSpc>
              <a:spcBef>
                <a:spcPts val="1000"/>
              </a:spcBef>
              <a:spcAft>
                <a:spcPts val="0"/>
              </a:spcAft>
              <a:buSzPts val="1300"/>
              <a:buChar char="-"/>
            </a:pPr>
            <a:r>
              <a:rPr lang="en"/>
              <a:t>Who was Louis Pasteur? Add a photo.</a:t>
            </a:r>
            <a:endParaRPr/>
          </a:p>
          <a:p>
            <a:pPr indent="-311150" lvl="0" marL="457200" rtl="0" algn="l">
              <a:lnSpc>
                <a:spcPct val="115000"/>
              </a:lnSpc>
              <a:spcBef>
                <a:spcPts val="1000"/>
              </a:spcBef>
              <a:spcAft>
                <a:spcPts val="0"/>
              </a:spcAft>
              <a:buSzPts val="1300"/>
              <a:buChar char="-"/>
            </a:pPr>
            <a:r>
              <a:rPr lang="en"/>
              <a:t>Describe the problem that Louis Pasteur identified? How did the scientists solve this problem?</a:t>
            </a:r>
            <a:endParaRPr/>
          </a:p>
          <a:p>
            <a:pPr indent="-311150" lvl="0" marL="457200" rtl="0" algn="l">
              <a:lnSpc>
                <a:spcPct val="115000"/>
              </a:lnSpc>
              <a:spcBef>
                <a:spcPts val="1000"/>
              </a:spcBef>
              <a:spcAft>
                <a:spcPts val="0"/>
              </a:spcAft>
              <a:buSzPts val="1300"/>
              <a:buChar char="-"/>
            </a:pPr>
            <a:r>
              <a:rPr lang="en"/>
              <a:t>Which technique came to be known as pasteurization?</a:t>
            </a:r>
            <a:endParaRPr/>
          </a:p>
          <a:p>
            <a:pPr indent="-311150" lvl="0" marL="457200" rtl="0" algn="l">
              <a:lnSpc>
                <a:spcPct val="115000"/>
              </a:lnSpc>
              <a:spcBef>
                <a:spcPts val="1000"/>
              </a:spcBef>
              <a:spcAft>
                <a:spcPts val="0"/>
              </a:spcAft>
              <a:buSzPts val="1300"/>
              <a:buChar char="-"/>
            </a:pPr>
            <a:r>
              <a:rPr lang="en"/>
              <a:t>Which discovery led to the application extended to the dairy industry?</a:t>
            </a:r>
            <a:endParaRPr/>
          </a:p>
          <a:p>
            <a:pPr indent="-311150" lvl="0" marL="457200" rtl="0" algn="l">
              <a:lnSpc>
                <a:spcPct val="115000"/>
              </a:lnSpc>
              <a:spcBef>
                <a:spcPts val="1000"/>
              </a:spcBef>
              <a:spcAft>
                <a:spcPts val="0"/>
              </a:spcAft>
              <a:buSzPts val="1300"/>
              <a:buChar char="-"/>
            </a:pPr>
            <a:r>
              <a:rPr lang="en"/>
              <a:t>How has Louis Pasteur’s discovery impacted human health and economy?</a:t>
            </a:r>
            <a:endParaRPr/>
          </a:p>
          <a:p>
            <a:pPr indent="-311150" lvl="0" marL="457200" rtl="0" algn="l">
              <a:lnSpc>
                <a:spcPct val="115000"/>
              </a:lnSpc>
              <a:spcBef>
                <a:spcPts val="1000"/>
              </a:spcBef>
              <a:spcAft>
                <a:spcPts val="0"/>
              </a:spcAft>
              <a:buSzPts val="1300"/>
              <a:buChar char="-"/>
            </a:pPr>
            <a:r>
              <a:rPr lang="en"/>
              <a:t>Cite sources in MLA format</a:t>
            </a:r>
            <a:endParaRPr/>
          </a:p>
          <a:p>
            <a:pPr indent="-311150" lvl="0" marL="457200" rtl="0" algn="l">
              <a:lnSpc>
                <a:spcPct val="115000"/>
              </a:lnSpc>
              <a:spcBef>
                <a:spcPts val="1000"/>
              </a:spcBef>
              <a:spcAft>
                <a:spcPts val="0"/>
              </a:spcAft>
              <a:buSzPts val="1300"/>
              <a:buChar char="-"/>
            </a:pPr>
            <a:r>
              <a:rPr lang="en" u="sng">
                <a:solidFill>
                  <a:schemeClr val="hlink"/>
                </a:solidFill>
                <a:hlinkClick r:id="rId5"/>
              </a:rPr>
              <a:t>Rubric</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2"/>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b="0" lang="en" sz="1800"/>
              <a:t>View the different types of microbes under the </a:t>
            </a:r>
            <a:r>
              <a:rPr b="0" lang="en" sz="1800" u="sng">
                <a:solidFill>
                  <a:schemeClr val="hlink"/>
                </a:solidFill>
                <a:hlinkClick r:id="rId3"/>
              </a:rPr>
              <a:t>virtual microscope</a:t>
            </a:r>
            <a:r>
              <a:rPr b="0" lang="en" sz="1800"/>
              <a:t>. </a:t>
            </a:r>
            <a:endParaRPr b="0" sz="1800"/>
          </a:p>
          <a:p>
            <a:pPr indent="0" lvl="0" marL="0" rtl="0" algn="l">
              <a:lnSpc>
                <a:spcPct val="100000"/>
              </a:lnSpc>
              <a:spcBef>
                <a:spcPts val="0"/>
              </a:spcBef>
              <a:spcAft>
                <a:spcPts val="0"/>
              </a:spcAft>
              <a:buSzPts val="3600"/>
              <a:buNone/>
            </a:pPr>
            <a:r>
              <a:t/>
            </a:r>
            <a:endParaRPr b="0" sz="1800"/>
          </a:p>
          <a:p>
            <a:pPr indent="-342900" lvl="0" marL="457200" rtl="0" algn="l">
              <a:lnSpc>
                <a:spcPct val="100000"/>
              </a:lnSpc>
              <a:spcBef>
                <a:spcPts val="0"/>
              </a:spcBef>
              <a:spcAft>
                <a:spcPts val="0"/>
              </a:spcAft>
              <a:buSzPts val="1800"/>
              <a:buChar char="-"/>
            </a:pPr>
            <a:r>
              <a:rPr b="0" lang="en" sz="1800"/>
              <a:t>Bacteria (singular bacterium)</a:t>
            </a:r>
            <a:endParaRPr b="0" sz="1800"/>
          </a:p>
          <a:p>
            <a:pPr indent="-342900" lvl="0" marL="457200" rtl="0" algn="l">
              <a:lnSpc>
                <a:spcPct val="100000"/>
              </a:lnSpc>
              <a:spcBef>
                <a:spcPts val="0"/>
              </a:spcBef>
              <a:spcAft>
                <a:spcPts val="0"/>
              </a:spcAft>
              <a:buSzPts val="1800"/>
              <a:buChar char="-"/>
            </a:pPr>
            <a:r>
              <a:rPr b="0" lang="en" sz="1800"/>
              <a:t>Viruses (singular virus)</a:t>
            </a:r>
            <a:endParaRPr b="0" sz="1800"/>
          </a:p>
          <a:p>
            <a:pPr indent="-342900" lvl="0" marL="457200" rtl="0" algn="l">
              <a:lnSpc>
                <a:spcPct val="100000"/>
              </a:lnSpc>
              <a:spcBef>
                <a:spcPts val="0"/>
              </a:spcBef>
              <a:spcAft>
                <a:spcPts val="0"/>
              </a:spcAft>
              <a:buSzPts val="1800"/>
              <a:buChar char="-"/>
            </a:pPr>
            <a:r>
              <a:rPr b="0" lang="en" sz="1800"/>
              <a:t>Fungi (singular fungus)</a:t>
            </a:r>
            <a:endParaRPr b="0" sz="1800"/>
          </a:p>
          <a:p>
            <a:pPr indent="0" lvl="0" marL="0" rtl="0" algn="l">
              <a:lnSpc>
                <a:spcPct val="100000"/>
              </a:lnSpc>
              <a:spcBef>
                <a:spcPts val="0"/>
              </a:spcBef>
              <a:spcAft>
                <a:spcPts val="0"/>
              </a:spcAft>
              <a:buSzPts val="3600"/>
              <a:buNone/>
            </a:pPr>
            <a:r>
              <a:t/>
            </a:r>
            <a:endParaRPr b="0" sz="1800"/>
          </a:p>
          <a:p>
            <a:pPr indent="0" lvl="0" marL="0" rtl="0" algn="l">
              <a:lnSpc>
                <a:spcPct val="100000"/>
              </a:lnSpc>
              <a:spcBef>
                <a:spcPts val="0"/>
              </a:spcBef>
              <a:spcAft>
                <a:spcPts val="0"/>
              </a:spcAft>
              <a:buSzPts val="3600"/>
              <a:buNone/>
            </a:pPr>
            <a:r>
              <a:t/>
            </a:r>
            <a:endParaRPr b="0" sz="1800"/>
          </a:p>
          <a:p>
            <a:pPr indent="0" lvl="0" marL="0" rtl="0" algn="l">
              <a:lnSpc>
                <a:spcPct val="100000"/>
              </a:lnSpc>
              <a:spcBef>
                <a:spcPts val="0"/>
              </a:spcBef>
              <a:spcAft>
                <a:spcPts val="0"/>
              </a:spcAft>
              <a:buSzPts val="3600"/>
              <a:buNone/>
            </a:pPr>
            <a:r>
              <a:t/>
            </a:r>
            <a:endParaRPr b="0" sz="1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3"/>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b="0" lang="en" sz="1800"/>
              <a:t>View the different types of microbes under the </a:t>
            </a:r>
            <a:r>
              <a:rPr b="0" lang="en" sz="1800" u="sng">
                <a:solidFill>
                  <a:schemeClr val="hlink"/>
                </a:solidFill>
                <a:hlinkClick r:id="rId3"/>
              </a:rPr>
              <a:t>virtual microscope</a:t>
            </a:r>
            <a:r>
              <a:rPr b="0" lang="en" sz="1800"/>
              <a:t>. </a:t>
            </a:r>
            <a:endParaRPr b="0" sz="1800"/>
          </a:p>
          <a:p>
            <a:pPr indent="0" lvl="0" marL="0" rtl="0" algn="l">
              <a:lnSpc>
                <a:spcPct val="100000"/>
              </a:lnSpc>
              <a:spcBef>
                <a:spcPts val="0"/>
              </a:spcBef>
              <a:spcAft>
                <a:spcPts val="0"/>
              </a:spcAft>
              <a:buSzPts val="3600"/>
              <a:buNone/>
            </a:pPr>
            <a:r>
              <a:t/>
            </a:r>
            <a:endParaRPr b="0" sz="1800"/>
          </a:p>
          <a:p>
            <a:pPr indent="0" lvl="0" marL="0" rtl="0" algn="l">
              <a:lnSpc>
                <a:spcPct val="100000"/>
              </a:lnSpc>
              <a:spcBef>
                <a:spcPts val="0"/>
              </a:spcBef>
              <a:spcAft>
                <a:spcPts val="0"/>
              </a:spcAft>
              <a:buSzPts val="3600"/>
              <a:buNone/>
            </a:pPr>
            <a:r>
              <a:t/>
            </a:r>
            <a:endParaRPr b="0" sz="1800"/>
          </a:p>
          <a:p>
            <a:pPr indent="0" lvl="0" marL="457200" rtl="0" algn="l">
              <a:lnSpc>
                <a:spcPct val="100000"/>
              </a:lnSpc>
              <a:spcBef>
                <a:spcPts val="0"/>
              </a:spcBef>
              <a:spcAft>
                <a:spcPts val="0"/>
              </a:spcAft>
              <a:buSzPts val="3600"/>
              <a:buNone/>
            </a:pPr>
            <a:r>
              <a:t/>
            </a:r>
            <a:endParaRPr b="0" sz="1800"/>
          </a:p>
          <a:p>
            <a:pPr indent="0" lvl="0" marL="0" rtl="0" algn="l">
              <a:lnSpc>
                <a:spcPct val="100000"/>
              </a:lnSpc>
              <a:spcBef>
                <a:spcPts val="0"/>
              </a:spcBef>
              <a:spcAft>
                <a:spcPts val="0"/>
              </a:spcAft>
              <a:buSzPts val="3600"/>
              <a:buNone/>
            </a:pPr>
            <a:r>
              <a:t/>
            </a:r>
            <a:endParaRPr b="0" sz="1800"/>
          </a:p>
          <a:p>
            <a:pPr indent="0" lvl="0" marL="0" rtl="0" algn="l">
              <a:lnSpc>
                <a:spcPct val="100000"/>
              </a:lnSpc>
              <a:spcBef>
                <a:spcPts val="0"/>
              </a:spcBef>
              <a:spcAft>
                <a:spcPts val="0"/>
              </a:spcAft>
              <a:buSzPts val="3600"/>
              <a:buNone/>
            </a:pPr>
            <a:r>
              <a:t/>
            </a:r>
            <a:endParaRPr b="0" sz="1800"/>
          </a:p>
          <a:p>
            <a:pPr indent="0" lvl="0" marL="0" rtl="0" algn="l">
              <a:lnSpc>
                <a:spcPct val="100000"/>
              </a:lnSpc>
              <a:spcBef>
                <a:spcPts val="0"/>
              </a:spcBef>
              <a:spcAft>
                <a:spcPts val="0"/>
              </a:spcAft>
              <a:buSzPts val="3600"/>
              <a:buNone/>
            </a:pPr>
            <a:r>
              <a:t/>
            </a:r>
            <a:endParaRPr b="0" sz="1800"/>
          </a:p>
          <a:p>
            <a:pPr indent="0" lvl="0" marL="0" rtl="0" algn="l">
              <a:lnSpc>
                <a:spcPct val="100000"/>
              </a:lnSpc>
              <a:spcBef>
                <a:spcPts val="0"/>
              </a:spcBef>
              <a:spcAft>
                <a:spcPts val="0"/>
              </a:spcAft>
              <a:buSzPts val="3600"/>
              <a:buNone/>
            </a:pPr>
            <a:r>
              <a:t/>
            </a:r>
            <a:endParaRPr b="0" sz="1800"/>
          </a:p>
          <a:p>
            <a:pPr indent="0" lvl="0" marL="0" rtl="0" algn="l">
              <a:lnSpc>
                <a:spcPct val="100000"/>
              </a:lnSpc>
              <a:spcBef>
                <a:spcPts val="0"/>
              </a:spcBef>
              <a:spcAft>
                <a:spcPts val="0"/>
              </a:spcAft>
              <a:buSzPts val="3600"/>
              <a:buNone/>
            </a:pPr>
            <a:r>
              <a:t/>
            </a:r>
            <a:endParaRPr b="0" sz="1800"/>
          </a:p>
          <a:p>
            <a:pPr indent="0" lvl="0" marL="0" rtl="0" algn="l">
              <a:lnSpc>
                <a:spcPct val="100000"/>
              </a:lnSpc>
              <a:spcBef>
                <a:spcPts val="0"/>
              </a:spcBef>
              <a:spcAft>
                <a:spcPts val="0"/>
              </a:spcAft>
              <a:buSzPts val="3600"/>
              <a:buNone/>
            </a:pPr>
            <a:r>
              <a:t/>
            </a:r>
            <a:endParaRPr b="0" sz="1800"/>
          </a:p>
          <a:p>
            <a:pPr indent="0" lvl="0" marL="0" rtl="0" algn="l">
              <a:lnSpc>
                <a:spcPct val="100000"/>
              </a:lnSpc>
              <a:spcBef>
                <a:spcPts val="0"/>
              </a:spcBef>
              <a:spcAft>
                <a:spcPts val="0"/>
              </a:spcAft>
              <a:buSzPts val="3600"/>
              <a:buNone/>
            </a:pPr>
            <a:r>
              <a:t/>
            </a:r>
            <a:endParaRPr b="0" sz="1800"/>
          </a:p>
          <a:p>
            <a:pPr indent="0" lvl="0" marL="0" rtl="0" algn="l">
              <a:lnSpc>
                <a:spcPct val="100000"/>
              </a:lnSpc>
              <a:spcBef>
                <a:spcPts val="0"/>
              </a:spcBef>
              <a:spcAft>
                <a:spcPts val="0"/>
              </a:spcAft>
              <a:buSzPts val="3600"/>
              <a:buNone/>
            </a:pPr>
            <a:r>
              <a:t/>
            </a:r>
            <a:endParaRPr b="0" sz="1800"/>
          </a:p>
          <a:p>
            <a:pPr indent="0" lvl="0" marL="0" rtl="0" algn="l">
              <a:lnSpc>
                <a:spcPct val="100000"/>
              </a:lnSpc>
              <a:spcBef>
                <a:spcPts val="0"/>
              </a:spcBef>
              <a:spcAft>
                <a:spcPts val="0"/>
              </a:spcAft>
              <a:buSzPts val="3600"/>
              <a:buNone/>
            </a:pPr>
            <a:r>
              <a:t/>
            </a:r>
            <a:endParaRPr b="0" sz="1800"/>
          </a:p>
          <a:p>
            <a:pPr indent="0" lvl="0" marL="0" rtl="0" algn="l">
              <a:lnSpc>
                <a:spcPct val="100000"/>
              </a:lnSpc>
              <a:spcBef>
                <a:spcPts val="0"/>
              </a:spcBef>
              <a:spcAft>
                <a:spcPts val="0"/>
              </a:spcAft>
              <a:buSzPts val="3600"/>
              <a:buNone/>
            </a:pPr>
            <a:r>
              <a:t/>
            </a:r>
            <a:endParaRPr b="0" sz="1800"/>
          </a:p>
          <a:p>
            <a:pPr indent="0" lvl="0" marL="0" rtl="0" algn="l">
              <a:lnSpc>
                <a:spcPct val="100000"/>
              </a:lnSpc>
              <a:spcBef>
                <a:spcPts val="0"/>
              </a:spcBef>
              <a:spcAft>
                <a:spcPts val="0"/>
              </a:spcAft>
              <a:buSzPts val="3600"/>
              <a:buNone/>
            </a:pPr>
            <a:r>
              <a:t/>
            </a:r>
            <a:endParaRPr b="0" sz="1800"/>
          </a:p>
          <a:p>
            <a:pPr indent="0" lvl="0" marL="0" rtl="0" algn="l">
              <a:lnSpc>
                <a:spcPct val="100000"/>
              </a:lnSpc>
              <a:spcBef>
                <a:spcPts val="0"/>
              </a:spcBef>
              <a:spcAft>
                <a:spcPts val="0"/>
              </a:spcAft>
              <a:buSzPts val="3600"/>
              <a:buNone/>
            </a:pPr>
            <a:r>
              <a:t/>
            </a:r>
            <a:endParaRPr b="0" sz="1800"/>
          </a:p>
        </p:txBody>
      </p:sp>
      <p:graphicFrame>
        <p:nvGraphicFramePr>
          <p:cNvPr id="260" name="Google Shape;260;p23"/>
          <p:cNvGraphicFramePr/>
          <p:nvPr/>
        </p:nvGraphicFramePr>
        <p:xfrm>
          <a:off x="800100" y="2073900"/>
          <a:ext cx="3000000" cy="3000000"/>
        </p:xfrm>
        <a:graphic>
          <a:graphicData uri="http://schemas.openxmlformats.org/drawingml/2006/table">
            <a:tbl>
              <a:tblPr>
                <a:noFill/>
                <a:tableStyleId>{F94D020F-7EA5-4B88-B3FD-B9259C0C1CEA}</a:tableStyleId>
              </a:tblPr>
              <a:tblGrid>
                <a:gridCol w="1312525"/>
                <a:gridCol w="1312525"/>
                <a:gridCol w="1312525"/>
                <a:gridCol w="1312525"/>
                <a:gridCol w="1526050"/>
                <a:gridCol w="10990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FFFFFF"/>
                          </a:solidFill>
                        </a:rPr>
                        <a:t>Name of the microbe:</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FFFFFF"/>
                          </a:solidFill>
                        </a:rPr>
                        <a:t>Is it a Bacteria/Virus/Fungus?</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FFFFFF"/>
                          </a:solidFill>
                        </a:rPr>
                        <a:t>How is its shape? </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FFFFFF"/>
                          </a:solidFill>
                        </a:rPr>
                        <a:t>Good Microbe or Bad? </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FFFFFF"/>
                          </a:solidFill>
                        </a:rPr>
                        <a:t>Why is it good/bad?</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FFFFFF"/>
                          </a:solidFill>
                        </a:rPr>
                        <a:t>Where can it be found?</a:t>
                      </a:r>
                      <a:endParaRPr sz="1400" u="none" cap="none" strike="noStrike">
                        <a:solidFill>
                          <a:srgbClr val="FFFFFF"/>
                        </a:solidFill>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FFFFFF"/>
                          </a:solidFill>
                        </a:rPr>
                        <a:t>Yersinia pestis</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FFFFFF"/>
                          </a:solidFill>
                        </a:rPr>
                        <a:t>Bacteria</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FFFFFF"/>
                          </a:solidFill>
                        </a:rPr>
                        <a:t>Rod-shaped, slender</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FFFFFF"/>
                          </a:solidFill>
                        </a:rPr>
                        <a:t>Bad</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FFFFFF"/>
                          </a:solidFill>
                        </a:rPr>
                        <a:t>Causes bubonic plague (through infected flies); killed millions of people in an epidemic</a:t>
                      </a:r>
                      <a:endParaRPr sz="1400" u="none" cap="none" strike="noStrike">
                        <a:solidFill>
                          <a:srgbClr val="FFFFFF"/>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FFFFFF"/>
                          </a:solidFill>
                        </a:rPr>
                        <a:t>Rodents</a:t>
                      </a:r>
                      <a:endParaRPr sz="1400" u="none" cap="none" strike="noStrike">
                        <a:solidFill>
                          <a:srgbClr val="FFFFFF"/>
                        </a:solidFill>
                      </a:endParaRPr>
                    </a:p>
                  </a:txBody>
                  <a:tcPr marT="91425" marB="91425" marR="91425" marL="91425"/>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25"/>
          <p:cNvPicPr preferRelativeResize="0"/>
          <p:nvPr/>
        </p:nvPicPr>
        <p:blipFill rotWithShape="1">
          <a:blip r:embed="rId3">
            <a:alphaModFix/>
          </a:blip>
          <a:srcRect b="0" l="0" r="0" t="0"/>
          <a:stretch/>
        </p:blipFill>
        <p:spPr>
          <a:xfrm>
            <a:off x="152400" y="152400"/>
            <a:ext cx="8839199" cy="4655016"/>
          </a:xfrm>
          <a:prstGeom prst="rect">
            <a:avLst/>
          </a:prstGeom>
          <a:noFill/>
          <a:ln>
            <a:noFill/>
          </a:ln>
        </p:spPr>
      </p:pic>
      <p:sp>
        <p:nvSpPr>
          <p:cNvPr id="266" name="Google Shape;266;p25"/>
          <p:cNvSpPr/>
          <p:nvPr/>
        </p:nvSpPr>
        <p:spPr>
          <a:xfrm>
            <a:off x="6519600" y="2741700"/>
            <a:ext cx="1113900" cy="251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26" title="Viruses vs. Bacteria | What's The Difference?">
            <a:hlinkClick r:id="rId3"/>
          </p:cNvPr>
          <p:cNvPicPr preferRelativeResize="0"/>
          <p:nvPr/>
        </p:nvPicPr>
        <p:blipFill rotWithShape="1">
          <a:blip r:embed="rId4">
            <a:alphaModFix/>
          </a:blip>
          <a:srcRect b="0" l="0" r="0" t="0"/>
          <a:stretch/>
        </p:blipFill>
        <p:spPr>
          <a:xfrm>
            <a:off x="1277200" y="200425"/>
            <a:ext cx="6323525" cy="4742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27"/>
          <p:cNvPicPr preferRelativeResize="0"/>
          <p:nvPr/>
        </p:nvPicPr>
        <p:blipFill rotWithShape="1">
          <a:blip r:embed="rId3">
            <a:alphaModFix/>
          </a:blip>
          <a:srcRect b="0" l="0" r="0" t="15404"/>
          <a:stretch/>
        </p:blipFill>
        <p:spPr>
          <a:xfrm>
            <a:off x="1213700" y="593825"/>
            <a:ext cx="7022426" cy="3701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0" name="Shape 280"/>
        <p:cNvGrpSpPr/>
        <p:nvPr/>
      </p:nvGrpSpPr>
      <p:grpSpPr>
        <a:xfrm>
          <a:off x="0" y="0"/>
          <a:ext cx="0" cy="0"/>
          <a:chOff x="0" y="0"/>
          <a:chExt cx="0" cy="0"/>
        </a:xfrm>
      </p:grpSpPr>
      <p:sp>
        <p:nvSpPr>
          <p:cNvPr id="281" name="Google Shape;281;p28"/>
          <p:cNvSpPr txBox="1"/>
          <p:nvPr>
            <p:ph idx="1" type="body"/>
          </p:nvPr>
        </p:nvSpPr>
        <p:spPr>
          <a:xfrm>
            <a:off x="729450" y="1316875"/>
            <a:ext cx="7688700" cy="226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lang="en" sz="1600"/>
              <a:t>Sort the </a:t>
            </a:r>
            <a:r>
              <a:rPr lang="en" sz="1600" u="sng">
                <a:solidFill>
                  <a:schemeClr val="hlink"/>
                </a:solidFill>
                <a:hlinkClick r:id="rId3"/>
              </a:rPr>
              <a:t>cards </a:t>
            </a:r>
            <a:r>
              <a:rPr lang="en" sz="1600"/>
              <a:t>on your table into good and bad microbes. Each group should create a poster the following topic:</a:t>
            </a:r>
            <a:endParaRPr sz="1600"/>
          </a:p>
          <a:p>
            <a:pPr indent="0" lvl="0" marL="0" rtl="0" algn="l">
              <a:lnSpc>
                <a:spcPct val="115000"/>
              </a:lnSpc>
              <a:spcBef>
                <a:spcPts val="1600"/>
              </a:spcBef>
              <a:spcAft>
                <a:spcPts val="0"/>
              </a:spcAft>
              <a:buSzPts val="1300"/>
              <a:buNone/>
            </a:pPr>
            <a:r>
              <a:rPr lang="en" sz="1600"/>
              <a:t>Choose one of each type of microbe: bacterium, virus and fungus e.g. Salmonella, Influenza, Penicillium.  Make a poster which includes:</a:t>
            </a:r>
            <a:endParaRPr sz="1600"/>
          </a:p>
          <a:p>
            <a:pPr indent="-330200" lvl="0" marL="914400" rtl="0" algn="l">
              <a:lnSpc>
                <a:spcPct val="115000"/>
              </a:lnSpc>
              <a:spcBef>
                <a:spcPts val="1000"/>
              </a:spcBef>
              <a:spcAft>
                <a:spcPts val="0"/>
              </a:spcAft>
              <a:buSzPts val="1600"/>
              <a:buAutoNum type="arabicPeriod"/>
            </a:pPr>
            <a:r>
              <a:rPr lang="en" sz="1600"/>
              <a:t>Comparison of the structure of the microbes (shape, size, appearance) </a:t>
            </a:r>
            <a:endParaRPr sz="1600"/>
          </a:p>
          <a:p>
            <a:pPr indent="-330200" lvl="0" marL="914400" rtl="0" algn="l">
              <a:lnSpc>
                <a:spcPct val="115000"/>
              </a:lnSpc>
              <a:spcBef>
                <a:spcPts val="0"/>
              </a:spcBef>
              <a:spcAft>
                <a:spcPts val="0"/>
              </a:spcAft>
              <a:buSzPts val="1600"/>
              <a:buAutoNum type="arabicPeriod"/>
            </a:pPr>
            <a:r>
              <a:rPr lang="en" sz="1600"/>
              <a:t>The different places they can be found</a:t>
            </a:r>
            <a:endParaRPr sz="1600"/>
          </a:p>
          <a:p>
            <a:pPr indent="-330200" lvl="0" marL="914400" rtl="0" algn="l">
              <a:lnSpc>
                <a:spcPct val="115000"/>
              </a:lnSpc>
              <a:spcBef>
                <a:spcPts val="0"/>
              </a:spcBef>
              <a:spcAft>
                <a:spcPts val="0"/>
              </a:spcAft>
              <a:buSzPts val="1600"/>
              <a:buAutoNum type="arabicPeriod"/>
            </a:pPr>
            <a:r>
              <a:rPr lang="en" sz="1600"/>
              <a:t>How they affect humans or plants in either a good or bad way</a:t>
            </a:r>
            <a:endParaRPr sz="1600"/>
          </a:p>
          <a:p>
            <a:pPr indent="-330200" lvl="0" marL="914400" rtl="0" algn="l">
              <a:lnSpc>
                <a:spcPct val="115000"/>
              </a:lnSpc>
              <a:spcBef>
                <a:spcPts val="0"/>
              </a:spcBef>
              <a:spcAft>
                <a:spcPts val="0"/>
              </a:spcAft>
              <a:buSzPts val="1600"/>
              <a:buAutoNum type="arabicPeriod"/>
            </a:pPr>
            <a:r>
              <a:rPr lang="en" sz="1600"/>
              <a:t>Any specific growth requirements of that group of microbe</a:t>
            </a:r>
            <a:endParaRPr sz="1600"/>
          </a:p>
          <a:p>
            <a:pPr indent="-330200" lvl="0" marL="914400" rtl="0" algn="l">
              <a:lnSpc>
                <a:spcPct val="115000"/>
              </a:lnSpc>
              <a:spcBef>
                <a:spcPts val="0"/>
              </a:spcBef>
              <a:spcAft>
                <a:spcPts val="0"/>
              </a:spcAft>
              <a:buSzPts val="1600"/>
              <a:buAutoNum type="arabicPeriod"/>
            </a:pPr>
            <a:r>
              <a:rPr lang="en" sz="1600"/>
              <a:t>Include a Venn diagram in your poster.</a:t>
            </a:r>
            <a:endParaRPr sz="1600"/>
          </a:p>
          <a:p>
            <a:pPr indent="0" lvl="0" marL="0" rtl="0" algn="l">
              <a:lnSpc>
                <a:spcPct val="115000"/>
              </a:lnSpc>
              <a:spcBef>
                <a:spcPts val="1600"/>
              </a:spcBef>
              <a:spcAft>
                <a:spcPts val="1600"/>
              </a:spcAft>
              <a:buSzPts val="1300"/>
              <a:buNone/>
            </a:pPr>
            <a:r>
              <a:t/>
            </a:r>
            <a:endParaRPr sz="16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9"/>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a:t>Yogurt Making</a:t>
            </a:r>
            <a:endParaRPr/>
          </a:p>
        </p:txBody>
      </p:sp>
      <p:sp>
        <p:nvSpPr>
          <p:cNvPr id="287" name="Google Shape;287;p29"/>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t/>
            </a:r>
            <a:endParaRPr/>
          </a:p>
        </p:txBody>
      </p:sp>
      <p:sp>
        <p:nvSpPr>
          <p:cNvPr id="288" name="Google Shape;288;p29"/>
          <p:cNvSpPr txBox="1"/>
          <p:nvPr>
            <p:ph idx="2" type="body"/>
          </p:nvPr>
        </p:nvSpPr>
        <p:spPr>
          <a:xfrm>
            <a:off x="4572000" y="2307475"/>
            <a:ext cx="4572000" cy="22611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SzPts val="1300"/>
              <a:buChar char="-"/>
            </a:pPr>
            <a:r>
              <a:rPr lang="en"/>
              <a:t>List the main steps in yogurt making.</a:t>
            </a:r>
            <a:endParaRPr/>
          </a:p>
          <a:p>
            <a:pPr indent="-311150" lvl="0" marL="457200" rtl="0" algn="l">
              <a:lnSpc>
                <a:spcPct val="115000"/>
              </a:lnSpc>
              <a:spcBef>
                <a:spcPts val="1000"/>
              </a:spcBef>
              <a:spcAft>
                <a:spcPts val="0"/>
              </a:spcAft>
              <a:buSzPts val="1300"/>
              <a:buChar char="-"/>
            </a:pPr>
            <a:r>
              <a:rPr lang="en"/>
              <a:t>Why is the milk boiled and then cooled down?</a:t>
            </a:r>
            <a:endParaRPr/>
          </a:p>
          <a:p>
            <a:pPr indent="-311150" lvl="0" marL="457200" rtl="0" algn="l">
              <a:lnSpc>
                <a:spcPct val="115000"/>
              </a:lnSpc>
              <a:spcBef>
                <a:spcPts val="1000"/>
              </a:spcBef>
              <a:spcAft>
                <a:spcPts val="0"/>
              </a:spcAft>
              <a:buSzPts val="1300"/>
              <a:buChar char="-"/>
            </a:pPr>
            <a:r>
              <a:rPr lang="en"/>
              <a:t>Which are the two bacteria in the starter culture? </a:t>
            </a:r>
            <a:endParaRPr/>
          </a:p>
          <a:p>
            <a:pPr indent="-311150" lvl="0" marL="457200" rtl="0" algn="l">
              <a:lnSpc>
                <a:spcPct val="115000"/>
              </a:lnSpc>
              <a:spcBef>
                <a:spcPts val="1000"/>
              </a:spcBef>
              <a:spcAft>
                <a:spcPts val="0"/>
              </a:spcAft>
              <a:buSzPts val="1300"/>
              <a:buChar char="-"/>
            </a:pPr>
            <a:r>
              <a:rPr lang="en"/>
              <a:t>Why does yogurt have a tangy taste? Name the process which causes this?</a:t>
            </a:r>
            <a:endParaRPr/>
          </a:p>
          <a:p>
            <a:pPr indent="-311150" lvl="0" marL="457200" rtl="0" algn="l">
              <a:lnSpc>
                <a:spcPct val="115000"/>
              </a:lnSpc>
              <a:spcBef>
                <a:spcPts val="1000"/>
              </a:spcBef>
              <a:spcAft>
                <a:spcPts val="1000"/>
              </a:spcAft>
              <a:buSzPts val="1300"/>
              <a:buChar char="-"/>
            </a:pPr>
            <a:r>
              <a:rPr lang="en"/>
              <a:t>What physical changes occur as milk changed to yogurt?</a:t>
            </a:r>
            <a:endParaRPr/>
          </a:p>
        </p:txBody>
      </p:sp>
      <p:pic>
        <p:nvPicPr>
          <p:cNvPr descr="I’m sure you know that yoghurt  comes from milk But did you know that bacteria are also a key ingredient?&#10;&#10;Yes – bacteria!  But don’t worry, these are good bacteria and are often called probiotics. &#10;&#10;Your gut has thousands of types of bacteria happily living inside, whose job it is to aid digestion. Yoghurt is thought to be a good vehicle to bring more of these good bacteria in.&#10;&#10;So in this video, we’re going to learn a bit more about how yoghurt is made.&#10;&#10;First off we need milk &#10;&#10;Before we start the next steps, all of our equipment needs to be sterilised to kill off any unwanted bacteria and other microorganisms.&#10;&#10;Now we’re ready to start.&#10;&#10;The milk is heated to somewhere between 85 and 95 degrees celsius for between 15 and 30 minutes. This is a process called pasturisation, and is also done to kill off any bacteria and other microorganisms that are naturally found in the milk. &#10;&#10;The milk is then homogenised. This breaks down the fat droplets in milk to make them smaller so that they stay suspended in the yoghurt, rather than sinking and making it all lumpy.&#10;&#10;So we’ve sterilised our equipment, then pasturised and homogenised the milk.&#10;&#10;Now the mixture is cooled to 40 to 45 degree celsius. Now the mixture is cooled to 40 to 45 degrees Celsius and we add our special yoghurt-making bacteria. The mixture needs to be cooled first so that the bacteria aren’t killed by the high temperature. &#10;&#10;You might be wondering why on earth are we adding bacteria when we’ve gone to all the effort so far of killing all the bacteria??!! &#10;&#10;We’re adding lactic acid bacteria, which are also used in cheese manufacturing. The two species used to make yoghurt are lactobacilli and streptococci. But don’t worry, you don’t need to learn these names, just remember that lactic acid bacteria are added. &#10;&#10;These lactic acid bacteria are known as the starter culture.&#10;&#10;The bacteria ferment the milk and change it into yoghurt. Lactose is the main sugar in milk, and during fermentation the bacteria turn the lactose into lactic acid. &#10;&#10;The bacteria also start to digest the milk proteins.&#10;Fermentation takes many hours and during this time, the mixture is kept at the optimum temperature of 40 to 45 degrees celsius so that the bacteria can work fastest. &#10;&#10;As fermentation produces lactic acid, a type of acid, the pH of the milk drops to about pH 4.4. This is why natural yoghurt has a sharp, tangy taste.&#10;&#10;As the pH levels drop, the milk solidifies to become raw yoghurt. Once the pH drops too low, the lactic-acid bacteria that make the yoghurt also stop working so the yoghurt doesn’t become too solid. &#10;&#10;The pH drop also stops any bad bacteria growing. &#10;&#10;The solidification happens because the proteins begin to coagulate &#10;&#10;Coagulation is when something which is liquid turns into a more solid state.&#10;So we’ve sterilised our equipment, then pasturised and homogenised the milk. Added lactic acid bacteria so fermentation happens, and then coagulation.&#10;&#10;The mixture is now stirred and cooled to 5 degrees celsius. And we’ve made natural, unflavoured yoghurt! &#10;&#10;At this stage, we can add flavourings and fruit. Now it’s ready to be packaged and sold. Delicious!&#10;&#10;Can you match the words to the definitions of the different stages of the yoghurt making process? Pause the video and give it a go.&#10;&#10;Now what about completing the missing words? Again, pause the video and work them out.&#10;So there we have the process of yoghurt making, from milk to a tasty strawberry flavoured yoghurt&#10;&#10;&#10;&#10;SUBSCRIBE to the FuseSchool YouTube channel for many more educational videos. Our teachers and animators come together to make fun &amp; easy-to-understand videos in Chemistry, Biology, Physics, Maths &amp; ICT.&#10;&#10;VISIT us at www.fuseschool.org, where all of our videos are carefully organised into topics and specific orders, and to see what else we have on offer. Comment, like and share with other learners. You can both ask and answer questions, and teachers will get back to you.&#10;&#10;These videos can be used in a flipped classroom model or as a revision aid. &#10;&#10;Find all of our Chemistry videos here:&#10;https://www.youtube.com/watch?v=cRnpKjHpFyg&amp;list=PLW0gavSzhMlReKGMVfUt6YuNQsO0bqSMV &#10;&#10;Find all of our Biology videos here: &#10;https://www.youtube.com/watch?v=tjkHzEVcyrE&amp;list=PLW0gavSzhMlQYSpKryVcEr3ERup5SxHl0 &#10;&#10;Find all of our Maths videos here:&#10;https://www.youtube.com/watch?v=hJq_cdz_L00&amp;list=PLW0gavSzhMlTyWKCgW1616v3fIywogoZQ &#10;&#10;Twitter: https://twitter.com/fuseSchool&#10;&#10;Access a deeper Learning Experience in the FuseSchool platform and app: www.fuseschool.org&#10;Follow us: http://www.youtube.com/fuseschool&#10;Friend us: http://www.facebook.com/fuseschool&#10;&#10;This Open Educational Resource is free of charge, under a Creative Commons License: Attribution-NonCommercial CC BY-NC ( View License Deed: http://creativecommons.org/licenses/by-nc/4.0/ ).  You are allowed to download the video for nonprofit, educational use. If you would like to modify the video, please contact us: info@fuseschool.org" id="289" name="Google Shape;289;p29" title="Making Yoghurt | Health | Biology | FuseSchool">
            <a:hlinkClick r:id="rId3"/>
          </p:cNvPr>
          <p:cNvPicPr preferRelativeResize="0"/>
          <p:nvPr/>
        </p:nvPicPr>
        <p:blipFill rotWithShape="1">
          <a:blip r:embed="rId4">
            <a:alphaModFix/>
          </a:blip>
          <a:srcRect b="0" l="0" r="0" t="0"/>
          <a:stretch/>
        </p:blipFill>
        <p:spPr>
          <a:xfrm>
            <a:off x="729325" y="2078874"/>
            <a:ext cx="3842675" cy="28820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0"/>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a:t>Make Your Own Yogurt!</a:t>
            </a:r>
            <a:endParaRPr/>
          </a:p>
          <a:p>
            <a:pPr indent="0" lvl="0" marL="0" rtl="0" algn="l">
              <a:lnSpc>
                <a:spcPct val="100000"/>
              </a:lnSpc>
              <a:spcBef>
                <a:spcPts val="0"/>
              </a:spcBef>
              <a:spcAft>
                <a:spcPts val="0"/>
              </a:spcAft>
              <a:buSzPts val="2600"/>
              <a:buNone/>
            </a:pPr>
            <a:r>
              <a:t/>
            </a:r>
            <a:endParaRPr/>
          </a:p>
          <a:p>
            <a:pPr indent="0" lvl="0" marL="0" rtl="0" algn="l">
              <a:lnSpc>
                <a:spcPct val="100000"/>
              </a:lnSpc>
              <a:spcBef>
                <a:spcPts val="0"/>
              </a:spcBef>
              <a:spcAft>
                <a:spcPts val="0"/>
              </a:spcAft>
              <a:buSzPts val="2600"/>
              <a:buNone/>
            </a:pPr>
            <a:r>
              <a:t/>
            </a:r>
            <a:endParaRPr/>
          </a:p>
        </p:txBody>
      </p:sp>
      <p:pic>
        <p:nvPicPr>
          <p:cNvPr descr="Yogurt is a naturally fermented food which helps in good digestion and boosts our immune system. No yogurt maker is necessary to make this tasty homemade yogurt. &#10;More interesting details can be seen at&#10;http://myeatingspace.com/homemade-yogurt-without-yogurt-maker&#10;Why homemade yogurt (also known as Thayir or Curd in south India) when it is easily available in the stores ? Well, homemade yogurt is more tasty, healthy, cheap and can be reproduced very easily. When I first came to the US, I bought yogurt from the store to make my first batch of homemade yogurt. Then never ever I had been to that cold aisle to buy yogurt. It’s that simple. With just two ingredients you can make yogurt at home, a spoon of store-bought yogurt and milk. The store bought yogurt contains the fermenting bacteria that will culture the milk and turn it into yogurt with its characteristic texture. The more you ferment the milk, the more the bacteria will digest the lactose. So yogurt can be enjoyed by lactose intolerant people.&#10;Your first batch of homemade yogurt may not be as thick as the store yogurt. So make less and save a spoon of  yogurt from this first batch to make the second one. This time, the active bacteria will multiply and give it the thick texture and tangy taste." id="295" name="Google Shape;295;p30" title="How to Make Yogurt at Home">
            <a:hlinkClick r:id="rId3"/>
          </p:cNvPr>
          <p:cNvPicPr preferRelativeResize="0"/>
          <p:nvPr/>
        </p:nvPicPr>
        <p:blipFill rotWithShape="1">
          <a:blip r:embed="rId4">
            <a:alphaModFix/>
          </a:blip>
          <a:srcRect b="0" l="0" r="0" t="0"/>
          <a:stretch/>
        </p:blipFill>
        <p:spPr>
          <a:xfrm>
            <a:off x="833875" y="2214625"/>
            <a:ext cx="2663533" cy="1997650"/>
          </a:xfrm>
          <a:prstGeom prst="rect">
            <a:avLst/>
          </a:prstGeom>
          <a:noFill/>
          <a:ln>
            <a:noFill/>
          </a:ln>
        </p:spPr>
      </p:pic>
      <p:sp>
        <p:nvSpPr>
          <p:cNvPr id="296" name="Google Shape;296;p30"/>
          <p:cNvSpPr txBox="1"/>
          <p:nvPr>
            <p:ph idx="1" type="body"/>
          </p:nvPr>
        </p:nvSpPr>
        <p:spPr>
          <a:xfrm>
            <a:off x="729325" y="2078875"/>
            <a:ext cx="2949900" cy="226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3"/>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b="0" i="1" lang="en" sz="2800" u="sng"/>
              <a:t>Analyse</a:t>
            </a:r>
            <a:r>
              <a:rPr b="0" lang="en" sz="2800"/>
              <a:t> the images on the next few slides. Each slide will be displayed for 5 seconds.</a:t>
            </a:r>
            <a:endParaRPr b="0" sz="2800"/>
          </a:p>
          <a:p>
            <a:pPr indent="0" lvl="0" marL="0" rtl="0" algn="l">
              <a:lnSpc>
                <a:spcPct val="100000"/>
              </a:lnSpc>
              <a:spcBef>
                <a:spcPts val="0"/>
              </a:spcBef>
              <a:spcAft>
                <a:spcPts val="0"/>
              </a:spcAft>
              <a:buSzPts val="3600"/>
              <a:buNone/>
            </a:pPr>
            <a:r>
              <a:t/>
            </a:r>
            <a:endParaRPr b="0"/>
          </a:p>
          <a:p>
            <a:pPr indent="0" lvl="0" marL="0" rtl="0" algn="l">
              <a:lnSpc>
                <a:spcPct val="100000"/>
              </a:lnSpc>
              <a:spcBef>
                <a:spcPts val="0"/>
              </a:spcBef>
              <a:spcAft>
                <a:spcPts val="0"/>
              </a:spcAft>
              <a:buSzPts val="3600"/>
              <a:buNone/>
            </a:pPr>
            <a:r>
              <a:t/>
            </a:r>
            <a:endParaRPr b="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1"/>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a:t>Body’s Defense System</a:t>
            </a:r>
            <a:endParaRPr/>
          </a:p>
        </p:txBody>
      </p:sp>
      <p:sp>
        <p:nvSpPr>
          <p:cNvPr id="302" name="Google Shape;302;p31"/>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lang="en" sz="1200"/>
              <a:t>Read the following information sheet and prepare a one-minute movie in your group enacting the human immune system.</a:t>
            </a:r>
            <a:endParaRPr sz="1200"/>
          </a:p>
          <a:p>
            <a:pPr indent="0" lvl="0" marL="0" rtl="0" algn="l">
              <a:lnSpc>
                <a:spcPct val="115000"/>
              </a:lnSpc>
              <a:spcBef>
                <a:spcPts val="1600"/>
              </a:spcBef>
              <a:spcAft>
                <a:spcPts val="0"/>
              </a:spcAft>
              <a:buSzPts val="1300"/>
              <a:buNone/>
            </a:pPr>
            <a:r>
              <a:rPr lang="en" sz="1200" u="sng">
                <a:solidFill>
                  <a:schemeClr val="hlink"/>
                </a:solidFill>
                <a:latin typeface="Arial"/>
                <a:ea typeface="Arial"/>
                <a:cs typeface="Arial"/>
                <a:sym typeface="Arial"/>
                <a:hlinkClick r:id="rId3"/>
              </a:rPr>
              <a:t>YouTube Video</a:t>
            </a:r>
            <a:endParaRPr sz="1200"/>
          </a:p>
          <a:p>
            <a:pPr indent="0" lvl="0" marL="0" rtl="0" algn="l">
              <a:lnSpc>
                <a:spcPct val="115000"/>
              </a:lnSpc>
              <a:spcBef>
                <a:spcPts val="1600"/>
              </a:spcBef>
              <a:spcAft>
                <a:spcPts val="0"/>
              </a:spcAft>
              <a:buSzPts val="1300"/>
              <a:buNone/>
            </a:pPr>
            <a:r>
              <a:rPr lang="en" sz="1200"/>
              <a:t> </a:t>
            </a:r>
            <a:r>
              <a:rPr lang="en" sz="1200" u="sng">
                <a:solidFill>
                  <a:schemeClr val="hlink"/>
                </a:solidFill>
                <a:hlinkClick r:id="rId4"/>
              </a:rPr>
              <a:t>Defense System Information Sheet</a:t>
            </a:r>
            <a:endParaRPr sz="1200"/>
          </a:p>
          <a:p>
            <a:pPr indent="0" lvl="0" marL="0" rtl="0" algn="l">
              <a:lnSpc>
                <a:spcPct val="115000"/>
              </a:lnSpc>
              <a:spcBef>
                <a:spcPts val="1600"/>
              </a:spcBef>
              <a:spcAft>
                <a:spcPts val="0"/>
              </a:spcAft>
              <a:buSzPts val="1300"/>
              <a:buNone/>
            </a:pPr>
            <a:r>
              <a:rPr lang="en" sz="1200"/>
              <a:t>Roles:</a:t>
            </a:r>
            <a:endParaRPr sz="1200"/>
          </a:p>
          <a:p>
            <a:pPr indent="0" lvl="0" marL="0" rtl="0" algn="l">
              <a:lnSpc>
                <a:spcPct val="115000"/>
              </a:lnSpc>
              <a:spcBef>
                <a:spcPts val="1600"/>
              </a:spcBef>
              <a:spcAft>
                <a:spcPts val="0"/>
              </a:spcAft>
              <a:buSzPts val="1300"/>
              <a:buNone/>
            </a:pPr>
            <a:r>
              <a:rPr lang="en" sz="1200"/>
              <a:t>Skin, Leukocytes (phagocytes and lymphocytes), Pathogen, antigen,  T-cells, B-cells, </a:t>
            </a:r>
            <a:endParaRPr sz="1200"/>
          </a:p>
          <a:p>
            <a:pPr indent="0" lvl="0" marL="0" rtl="0" algn="l">
              <a:lnSpc>
                <a:spcPct val="115000"/>
              </a:lnSpc>
              <a:spcBef>
                <a:spcPts val="1600"/>
              </a:spcBef>
              <a:spcAft>
                <a:spcPts val="1600"/>
              </a:spcAft>
              <a:buSzPts val="1300"/>
              <a:buNone/>
            </a:pPr>
            <a:r>
              <a:t/>
            </a:r>
            <a:endParaRPr sz="12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2"/>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
              <a:t>Good Microbes: How do Antibiotics Work?</a:t>
            </a:r>
            <a:endParaRPr/>
          </a:p>
          <a:p>
            <a:pPr indent="0" lvl="0" marL="0" rtl="0" algn="l">
              <a:lnSpc>
                <a:spcPct val="100000"/>
              </a:lnSpc>
              <a:spcBef>
                <a:spcPts val="0"/>
              </a:spcBef>
              <a:spcAft>
                <a:spcPts val="0"/>
              </a:spcAft>
              <a:buSzPts val="3600"/>
              <a:buNone/>
            </a:pPr>
            <a:r>
              <a:rPr b="0" lang="en" sz="1400" u="sng">
                <a:solidFill>
                  <a:schemeClr val="hlink"/>
                </a:solidFill>
                <a:latin typeface="Arial"/>
                <a:ea typeface="Arial"/>
                <a:cs typeface="Arial"/>
                <a:sym typeface="Arial"/>
                <a:hlinkClick r:id="rId3"/>
              </a:rPr>
              <a:t>Antibiotic Resistance Lab</a:t>
            </a:r>
            <a:endParaRPr b="0" sz="1400">
              <a:latin typeface="Arial"/>
              <a:ea typeface="Arial"/>
              <a:cs typeface="Arial"/>
              <a:sym typeface="Arial"/>
            </a:endParaRPr>
          </a:p>
          <a:p>
            <a:pPr indent="0" lvl="0" marL="0" rtl="0" algn="l">
              <a:lnSpc>
                <a:spcPct val="100000"/>
              </a:lnSpc>
              <a:spcBef>
                <a:spcPts val="0"/>
              </a:spcBef>
              <a:spcAft>
                <a:spcPts val="0"/>
              </a:spcAft>
              <a:buSzPts val="3600"/>
              <a:buNone/>
            </a:pPr>
            <a:r>
              <a:t/>
            </a:r>
            <a:endParaRPr b="0" sz="1100">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3"/>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 sz="2400"/>
              <a:t>Good Microbes: Fermentation  Experiment (Criteria B and C Summative Assessment) </a:t>
            </a:r>
            <a:endParaRPr sz="2400"/>
          </a:p>
          <a:p>
            <a:pPr indent="0" lvl="0" marL="0" rtl="0" algn="l">
              <a:lnSpc>
                <a:spcPct val="100000"/>
              </a:lnSpc>
              <a:spcBef>
                <a:spcPts val="0"/>
              </a:spcBef>
              <a:spcAft>
                <a:spcPts val="0"/>
              </a:spcAft>
              <a:buSzPts val="3600"/>
              <a:buNone/>
            </a:pPr>
            <a:r>
              <a:rPr b="0" lang="en" sz="900" u="sng">
                <a:solidFill>
                  <a:schemeClr val="hlink"/>
                </a:solidFill>
                <a:latin typeface="Arial"/>
                <a:ea typeface="Arial"/>
                <a:cs typeface="Arial"/>
                <a:sym typeface="Arial"/>
                <a:hlinkClick r:id="rId3"/>
              </a:rPr>
              <a:t>https://www.youtube.com/watch?v=FYClCHVT00M</a:t>
            </a:r>
            <a:endParaRPr sz="900"/>
          </a:p>
          <a:p>
            <a:pPr indent="0" lvl="0" marL="0" rtl="0" algn="l">
              <a:lnSpc>
                <a:spcPct val="100000"/>
              </a:lnSpc>
              <a:spcBef>
                <a:spcPts val="0"/>
              </a:spcBef>
              <a:spcAft>
                <a:spcPts val="0"/>
              </a:spcAft>
              <a:buSzPts val="3600"/>
              <a:buNone/>
            </a:pPr>
            <a:r>
              <a:t/>
            </a:r>
            <a:endParaRPr sz="900"/>
          </a:p>
          <a:p>
            <a:pPr indent="0" lvl="0" marL="0" rtl="0" algn="l">
              <a:lnSpc>
                <a:spcPct val="100000"/>
              </a:lnSpc>
              <a:spcBef>
                <a:spcPts val="0"/>
              </a:spcBef>
              <a:spcAft>
                <a:spcPts val="0"/>
              </a:spcAft>
              <a:buSzPts val="3600"/>
              <a:buNone/>
            </a:pPr>
            <a:r>
              <a:rPr lang="en" sz="900"/>
              <a:t>Design an investigation to compare what causes more leavening during baking: baking powder or yeast. Write a lab report summarizing your findings.</a:t>
            </a:r>
            <a:endParaRPr sz="900"/>
          </a:p>
          <a:p>
            <a:pPr indent="0" lvl="0" marL="0" rtl="0" algn="l">
              <a:lnSpc>
                <a:spcPct val="100000"/>
              </a:lnSpc>
              <a:spcBef>
                <a:spcPts val="0"/>
              </a:spcBef>
              <a:spcAft>
                <a:spcPts val="0"/>
              </a:spcAft>
              <a:buSzPts val="3600"/>
              <a:buNone/>
            </a:pPr>
            <a:r>
              <a:t/>
            </a:r>
            <a:endParaRPr sz="900"/>
          </a:p>
          <a:p>
            <a:pPr indent="0" lvl="0" marL="0" rtl="0" algn="l">
              <a:lnSpc>
                <a:spcPct val="100000"/>
              </a:lnSpc>
              <a:spcBef>
                <a:spcPts val="0"/>
              </a:spcBef>
              <a:spcAft>
                <a:spcPts val="0"/>
              </a:spcAft>
              <a:buSzPts val="3600"/>
              <a:buNone/>
            </a:pPr>
            <a:r>
              <a:rPr lang="en" sz="900"/>
              <a:t>Task sheet: </a:t>
            </a:r>
            <a:r>
              <a:rPr lang="en" sz="900" u="sng">
                <a:solidFill>
                  <a:schemeClr val="hlink"/>
                </a:solidFill>
                <a:hlinkClick r:id="rId4"/>
              </a:rPr>
              <a:t>Request for access</a:t>
            </a:r>
            <a:endParaRPr sz="900"/>
          </a:p>
          <a:p>
            <a:pPr indent="0" lvl="0" marL="0" rtl="0" algn="l">
              <a:lnSpc>
                <a:spcPct val="100000"/>
              </a:lnSpc>
              <a:spcBef>
                <a:spcPts val="0"/>
              </a:spcBef>
              <a:spcAft>
                <a:spcPts val="0"/>
              </a:spcAft>
              <a:buSzPts val="3600"/>
              <a:buNone/>
            </a:pPr>
            <a:r>
              <a:rPr lang="en" sz="900"/>
              <a:t> </a:t>
            </a:r>
            <a:endParaRPr sz="9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6"/>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 sz="2600"/>
              <a:t>Diseases and Treatment</a:t>
            </a:r>
            <a:endParaRPr sz="2600"/>
          </a:p>
          <a:p>
            <a:pPr indent="0" lvl="0" marL="0" rtl="0" algn="l">
              <a:lnSpc>
                <a:spcPct val="100000"/>
              </a:lnSpc>
              <a:spcBef>
                <a:spcPts val="0"/>
              </a:spcBef>
              <a:spcAft>
                <a:spcPts val="0"/>
              </a:spcAft>
              <a:buSzPts val="3600"/>
              <a:buNone/>
            </a:pPr>
            <a:r>
              <a:t/>
            </a:r>
            <a:endParaRPr sz="2600"/>
          </a:p>
          <a:p>
            <a:pPr indent="-381000" lvl="0" marL="457200" rtl="0" algn="l">
              <a:lnSpc>
                <a:spcPct val="100000"/>
              </a:lnSpc>
              <a:spcBef>
                <a:spcPts val="0"/>
              </a:spcBef>
              <a:spcAft>
                <a:spcPts val="0"/>
              </a:spcAft>
              <a:buSzPts val="2400"/>
              <a:buChar char="-"/>
            </a:pPr>
            <a:r>
              <a:rPr b="0" lang="en" sz="2400"/>
              <a:t>What does “</a:t>
            </a:r>
            <a:r>
              <a:rPr b="0" lang="en" sz="2400">
                <a:solidFill>
                  <a:srgbClr val="FFFFFF"/>
                </a:solidFill>
                <a:highlight>
                  <a:schemeClr val="accent5"/>
                </a:highlight>
              </a:rPr>
              <a:t>disease</a:t>
            </a:r>
            <a:r>
              <a:rPr b="0" lang="en" sz="2400"/>
              <a:t>” mean?</a:t>
            </a:r>
            <a:endParaRPr b="0" sz="2400"/>
          </a:p>
          <a:p>
            <a:pPr indent="-381000" lvl="0" marL="457200" rtl="0" algn="l">
              <a:lnSpc>
                <a:spcPct val="100000"/>
              </a:lnSpc>
              <a:spcBef>
                <a:spcPts val="0"/>
              </a:spcBef>
              <a:spcAft>
                <a:spcPts val="0"/>
              </a:spcAft>
              <a:buSzPts val="2400"/>
              <a:buChar char="-"/>
            </a:pPr>
            <a:r>
              <a:rPr b="0" lang="en" sz="2400"/>
              <a:t>What does “</a:t>
            </a:r>
            <a:r>
              <a:rPr b="0" lang="en" sz="2400">
                <a:highlight>
                  <a:schemeClr val="accent5"/>
                </a:highlight>
              </a:rPr>
              <a:t>infection</a:t>
            </a:r>
            <a:r>
              <a:rPr b="0" lang="en" sz="2400"/>
              <a:t>” mean?</a:t>
            </a:r>
            <a:endParaRPr b="0" sz="2400"/>
          </a:p>
          <a:p>
            <a:pPr indent="-381000" lvl="0" marL="457200" rtl="0" algn="l">
              <a:lnSpc>
                <a:spcPct val="100000"/>
              </a:lnSpc>
              <a:spcBef>
                <a:spcPts val="0"/>
              </a:spcBef>
              <a:spcAft>
                <a:spcPts val="0"/>
              </a:spcAft>
              <a:buSzPts val="2400"/>
              <a:buChar char="-"/>
            </a:pPr>
            <a:r>
              <a:rPr b="0" lang="en" sz="2400"/>
              <a:t>How do diseases </a:t>
            </a:r>
            <a:r>
              <a:rPr b="0" lang="en" sz="2400">
                <a:highlight>
                  <a:schemeClr val="accent5"/>
                </a:highlight>
              </a:rPr>
              <a:t>spread</a:t>
            </a:r>
            <a:r>
              <a:rPr b="0" lang="en" sz="2400"/>
              <a:t>?</a:t>
            </a:r>
            <a:endParaRPr b="0" sz="2400"/>
          </a:p>
          <a:p>
            <a:pPr indent="-381000" lvl="0" marL="457200" rtl="0" algn="l">
              <a:lnSpc>
                <a:spcPct val="100000"/>
              </a:lnSpc>
              <a:spcBef>
                <a:spcPts val="0"/>
              </a:spcBef>
              <a:spcAft>
                <a:spcPts val="0"/>
              </a:spcAft>
              <a:buSzPts val="2400"/>
              <a:buChar char="-"/>
            </a:pPr>
            <a:r>
              <a:rPr b="0" lang="en" sz="2400"/>
              <a:t>What are some </a:t>
            </a:r>
            <a:r>
              <a:rPr b="0" lang="en" sz="2400">
                <a:highlight>
                  <a:schemeClr val="accent5"/>
                </a:highlight>
              </a:rPr>
              <a:t>treatments</a:t>
            </a:r>
            <a:r>
              <a:rPr b="0" lang="en" sz="2400"/>
              <a:t> for diseases?</a:t>
            </a:r>
            <a:endParaRPr b="0" sz="2400"/>
          </a:p>
          <a:p>
            <a:pPr indent="0" lvl="0" marL="457200" rtl="0" algn="l">
              <a:lnSpc>
                <a:spcPct val="100000"/>
              </a:lnSpc>
              <a:spcBef>
                <a:spcPts val="0"/>
              </a:spcBef>
              <a:spcAft>
                <a:spcPts val="0"/>
              </a:spcAft>
              <a:buSzPts val="3600"/>
              <a:buNone/>
            </a:pPr>
            <a:r>
              <a:t/>
            </a:r>
            <a:endParaRPr sz="26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86c021d013_0_0"/>
          <p:cNvSpPr txBox="1"/>
          <p:nvPr/>
        </p:nvSpPr>
        <p:spPr>
          <a:xfrm>
            <a:off x="436950" y="756300"/>
            <a:ext cx="8451900" cy="455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800" u="none" cap="none" strike="noStrike">
                <a:solidFill>
                  <a:srgbClr val="000000"/>
                </a:solidFill>
                <a:latin typeface="Lato"/>
                <a:ea typeface="Lato"/>
                <a:cs typeface="Lato"/>
                <a:sym typeface="Lato"/>
              </a:rPr>
              <a:t>Disease: </a:t>
            </a:r>
            <a:r>
              <a:rPr b="0" i="0" lang="en" sz="1800" u="none" cap="none" strike="noStrike">
                <a:solidFill>
                  <a:srgbClr val="000000"/>
                </a:solidFill>
                <a:latin typeface="Lato"/>
                <a:ea typeface="Lato"/>
                <a:cs typeface="Lato"/>
                <a:sym typeface="Lato"/>
              </a:rPr>
              <a:t>an </a:t>
            </a:r>
            <a:r>
              <a:rPr b="0" i="0" lang="en" sz="1800" u="none" cap="none" strike="noStrike">
                <a:solidFill>
                  <a:srgbClr val="000000"/>
                </a:solidFill>
                <a:highlight>
                  <a:srgbClr val="FFFF00"/>
                </a:highlight>
                <a:latin typeface="Lato"/>
                <a:ea typeface="Lato"/>
                <a:cs typeface="Lato"/>
                <a:sym typeface="Lato"/>
              </a:rPr>
              <a:t>illness</a:t>
            </a:r>
            <a:r>
              <a:rPr b="0" i="0" lang="en" sz="1800" u="none" cap="none" strike="noStrike">
                <a:solidFill>
                  <a:srgbClr val="000000"/>
                </a:solidFill>
                <a:latin typeface="Lato"/>
                <a:ea typeface="Lato"/>
                <a:cs typeface="Lato"/>
                <a:sym typeface="Lato"/>
              </a:rPr>
              <a:t> characterised by an identifiable group of </a:t>
            </a:r>
            <a:r>
              <a:rPr b="0" i="0" lang="en" sz="1800" u="none" cap="none" strike="noStrike">
                <a:solidFill>
                  <a:srgbClr val="000000"/>
                </a:solidFill>
                <a:highlight>
                  <a:srgbClr val="FFFF00"/>
                </a:highlight>
                <a:latin typeface="Lato"/>
                <a:ea typeface="Lato"/>
                <a:cs typeface="Lato"/>
                <a:sym typeface="Lato"/>
              </a:rPr>
              <a:t>signs or symptoms</a:t>
            </a:r>
            <a:r>
              <a:rPr b="0" i="0" lang="en" sz="1800" u="none" cap="none" strike="noStrike">
                <a:solidFill>
                  <a:srgbClr val="000000"/>
                </a:solidFill>
                <a:latin typeface="Lato"/>
                <a:ea typeface="Lato"/>
                <a:cs typeface="Lato"/>
                <a:sym typeface="Lato"/>
              </a:rPr>
              <a:t>.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 sz="1800" u="none" cap="none" strike="noStrike">
                <a:solidFill>
                  <a:srgbClr val="000000"/>
                </a:solidFill>
                <a:latin typeface="Lato"/>
                <a:ea typeface="Lato"/>
                <a:cs typeface="Lato"/>
                <a:sym typeface="Lato"/>
              </a:rPr>
              <a:t>E.g. rash, fever, cough</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 sz="1800" u="none" cap="none" strike="noStrike">
                <a:solidFill>
                  <a:srgbClr val="000000"/>
                </a:solidFill>
                <a:latin typeface="Lato"/>
                <a:ea typeface="Lato"/>
                <a:cs typeface="Lato"/>
                <a:sym typeface="Lato"/>
              </a:rPr>
              <a:t>Infection:</a:t>
            </a:r>
            <a:r>
              <a:rPr b="0" i="0" lang="en" sz="1800" u="none" cap="none" strike="noStrike">
                <a:solidFill>
                  <a:srgbClr val="000000"/>
                </a:solidFill>
                <a:latin typeface="Lato"/>
                <a:ea typeface="Lato"/>
                <a:cs typeface="Lato"/>
                <a:sym typeface="Lato"/>
              </a:rPr>
              <a:t> </a:t>
            </a:r>
            <a:r>
              <a:rPr b="0" i="0" lang="en" sz="1800" u="none" cap="none" strike="noStrike">
                <a:solidFill>
                  <a:srgbClr val="000000"/>
                </a:solidFill>
                <a:highlight>
                  <a:srgbClr val="FFFF00"/>
                </a:highlight>
                <a:latin typeface="Lato"/>
                <a:ea typeface="Lato"/>
                <a:cs typeface="Lato"/>
                <a:sym typeface="Lato"/>
              </a:rPr>
              <a:t>Presence of a microbe</a:t>
            </a:r>
            <a:r>
              <a:rPr b="0" i="0" lang="en" sz="1800" u="none" cap="none" strike="noStrike">
                <a:solidFill>
                  <a:srgbClr val="000000"/>
                </a:solidFill>
                <a:latin typeface="Lato"/>
                <a:ea typeface="Lato"/>
                <a:cs typeface="Lato"/>
                <a:sym typeface="Lato"/>
              </a:rPr>
              <a:t> in the body</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 sz="1800" u="none" cap="none" strike="noStrike">
                <a:solidFill>
                  <a:srgbClr val="000000"/>
                </a:solidFill>
                <a:latin typeface="Lato"/>
                <a:ea typeface="Lato"/>
                <a:cs typeface="Lato"/>
                <a:sym typeface="Lato"/>
              </a:rPr>
              <a:t>Body’s defence: </a:t>
            </a:r>
            <a:r>
              <a:rPr b="0" i="0" lang="en" sz="1800" u="none" cap="none" strike="noStrike">
                <a:solidFill>
                  <a:srgbClr val="000000"/>
                </a:solidFill>
                <a:highlight>
                  <a:srgbClr val="FFFF00"/>
                </a:highlight>
                <a:latin typeface="Lato"/>
                <a:ea typeface="Lato"/>
                <a:cs typeface="Lato"/>
                <a:sym typeface="Lato"/>
              </a:rPr>
              <a:t>White blood cells, T-cells, Memory cells, Platelets</a:t>
            </a:r>
            <a:endParaRPr b="0" i="0" sz="1800" u="none" cap="none" strike="noStrike">
              <a:solidFill>
                <a:srgbClr val="000000"/>
              </a:solidFill>
              <a:highlight>
                <a:srgbClr val="FFFF00"/>
              </a:highlight>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 sz="1800" u="none" cap="none" strike="noStrike">
                <a:solidFill>
                  <a:srgbClr val="000000"/>
                </a:solidFill>
                <a:latin typeface="Lato"/>
                <a:ea typeface="Lato"/>
                <a:cs typeface="Lato"/>
                <a:sym typeface="Lato"/>
              </a:rPr>
              <a:t>Treatments</a:t>
            </a:r>
            <a:r>
              <a:rPr b="0" i="0" lang="en" sz="1800" u="none" cap="none" strike="noStrike">
                <a:solidFill>
                  <a:srgbClr val="000000"/>
                </a:solidFill>
                <a:latin typeface="Lato"/>
                <a:ea typeface="Lato"/>
                <a:cs typeface="Lato"/>
                <a:sym typeface="Lato"/>
              </a:rPr>
              <a:t>: </a:t>
            </a:r>
            <a:r>
              <a:rPr b="0" i="0" lang="en" sz="1800" u="none" cap="none" strike="noStrike">
                <a:solidFill>
                  <a:srgbClr val="000000"/>
                </a:solidFill>
                <a:highlight>
                  <a:srgbClr val="FFFF00"/>
                </a:highlight>
                <a:latin typeface="Lato"/>
                <a:ea typeface="Lato"/>
                <a:cs typeface="Lato"/>
                <a:sym typeface="Lato"/>
              </a:rPr>
              <a:t>Vaccines</a:t>
            </a:r>
            <a:r>
              <a:rPr b="0" i="0" lang="en" sz="1800" u="none" cap="none" strike="noStrike">
                <a:solidFill>
                  <a:srgbClr val="000000"/>
                </a:solidFill>
                <a:latin typeface="Lato"/>
                <a:ea typeface="Lato"/>
                <a:cs typeface="Lato"/>
                <a:sym typeface="Lato"/>
              </a:rPr>
              <a:t>, </a:t>
            </a:r>
            <a:r>
              <a:rPr b="0" i="0" lang="en" sz="1800" u="none" cap="none" strike="noStrike">
                <a:solidFill>
                  <a:srgbClr val="000000"/>
                </a:solidFill>
                <a:highlight>
                  <a:srgbClr val="FFFF00"/>
                </a:highlight>
                <a:latin typeface="Lato"/>
                <a:ea typeface="Lato"/>
                <a:cs typeface="Lato"/>
                <a:sym typeface="Lato"/>
              </a:rPr>
              <a:t>antibiotics</a:t>
            </a:r>
            <a:r>
              <a:rPr b="0" i="0" lang="en" sz="1800" u="none" cap="none" strike="noStrike">
                <a:solidFill>
                  <a:srgbClr val="000000"/>
                </a:solidFill>
                <a:latin typeface="Lato"/>
                <a:ea typeface="Lato"/>
                <a:cs typeface="Lato"/>
                <a:sym typeface="Lato"/>
              </a:rPr>
              <a:t>, </a:t>
            </a:r>
            <a:r>
              <a:rPr b="0" i="0" lang="en" sz="1800" u="none" cap="none" strike="noStrike">
                <a:solidFill>
                  <a:srgbClr val="000000"/>
                </a:solidFill>
                <a:highlight>
                  <a:srgbClr val="FFFF00"/>
                </a:highlight>
                <a:latin typeface="Lato"/>
                <a:ea typeface="Lato"/>
                <a:cs typeface="Lato"/>
                <a:sym typeface="Lato"/>
              </a:rPr>
              <a:t>creams</a:t>
            </a:r>
            <a:r>
              <a:rPr b="0" i="0" lang="en" sz="1800" u="none" cap="none" strike="noStrike">
                <a:solidFill>
                  <a:srgbClr val="000000"/>
                </a:solidFill>
                <a:latin typeface="Lato"/>
                <a:ea typeface="Lato"/>
                <a:cs typeface="Lato"/>
                <a:sym typeface="Lato"/>
              </a:rPr>
              <a:t>, </a:t>
            </a:r>
            <a:r>
              <a:rPr b="0" i="0" lang="en" sz="1800" u="none" cap="none" strike="noStrike">
                <a:solidFill>
                  <a:srgbClr val="000000"/>
                </a:solidFill>
                <a:highlight>
                  <a:srgbClr val="FFFF00"/>
                </a:highlight>
                <a:latin typeface="Lato"/>
                <a:ea typeface="Lato"/>
                <a:cs typeface="Lato"/>
                <a:sym typeface="Lato"/>
              </a:rPr>
              <a:t>syrups</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86c021d013_0_4"/>
          <p:cNvSpPr txBox="1"/>
          <p:nvPr/>
        </p:nvSpPr>
        <p:spPr>
          <a:xfrm>
            <a:off x="436950" y="756300"/>
            <a:ext cx="8451900" cy="455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800" u="none" cap="none" strike="noStrike">
                <a:solidFill>
                  <a:srgbClr val="000000"/>
                </a:solidFill>
                <a:latin typeface="Lato"/>
                <a:ea typeface="Lato"/>
                <a:cs typeface="Lato"/>
                <a:sym typeface="Lato"/>
              </a:rPr>
              <a:t>Incubation: </a:t>
            </a:r>
            <a:r>
              <a:rPr b="0" i="0" lang="en" sz="1800" u="none" cap="none" strike="noStrike">
                <a:solidFill>
                  <a:srgbClr val="000000"/>
                </a:solidFill>
                <a:highlight>
                  <a:srgbClr val="FFFF00"/>
                </a:highlight>
                <a:latin typeface="Lato"/>
                <a:ea typeface="Lato"/>
                <a:cs typeface="Lato"/>
                <a:sym typeface="Lato"/>
              </a:rPr>
              <a:t>time</a:t>
            </a:r>
            <a:r>
              <a:rPr b="0" i="0" lang="en" sz="1800" u="none" cap="none" strike="noStrike">
                <a:solidFill>
                  <a:srgbClr val="000000"/>
                </a:solidFill>
                <a:latin typeface="Lato"/>
                <a:ea typeface="Lato"/>
                <a:cs typeface="Lato"/>
                <a:sym typeface="Lato"/>
              </a:rPr>
              <a:t> between entry of an organism into the body and showing of symptoms</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 sz="1800" u="none" cap="none" strike="noStrike">
                <a:solidFill>
                  <a:srgbClr val="000000"/>
                </a:solidFill>
                <a:latin typeface="Lato"/>
                <a:ea typeface="Lato"/>
                <a:cs typeface="Lato"/>
                <a:sym typeface="Lato"/>
              </a:rPr>
              <a:t>Pathogen:</a:t>
            </a:r>
            <a:r>
              <a:rPr b="0" i="0" lang="en" sz="1800" u="none" cap="none" strike="noStrike">
                <a:solidFill>
                  <a:srgbClr val="000000"/>
                </a:solidFill>
                <a:latin typeface="Lato"/>
                <a:ea typeface="Lato"/>
                <a:cs typeface="Lato"/>
                <a:sym typeface="Lato"/>
              </a:rPr>
              <a:t> </a:t>
            </a:r>
            <a:r>
              <a:rPr b="0" i="0" lang="en" sz="1800" u="none" cap="none" strike="noStrike">
                <a:solidFill>
                  <a:srgbClr val="000000"/>
                </a:solidFill>
                <a:highlight>
                  <a:srgbClr val="FFFF00"/>
                </a:highlight>
                <a:latin typeface="Lato"/>
                <a:ea typeface="Lato"/>
                <a:cs typeface="Lato"/>
                <a:sym typeface="Lato"/>
              </a:rPr>
              <a:t>Disease causing microbe</a:t>
            </a:r>
            <a:r>
              <a:rPr b="0" i="0" lang="en" sz="1800" u="none" cap="none" strike="noStrike">
                <a:solidFill>
                  <a:srgbClr val="000000"/>
                </a:solidFill>
                <a:latin typeface="Lato"/>
                <a:ea typeface="Lato"/>
                <a:cs typeface="Lato"/>
                <a:sym typeface="Lato"/>
              </a:rPr>
              <a:t> (e.g. bacteria, virus, fungus)</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rgbClr val="000000"/>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7"/>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a:t>Diseases</a:t>
            </a:r>
            <a:endParaRPr/>
          </a:p>
        </p:txBody>
      </p:sp>
      <p:sp>
        <p:nvSpPr>
          <p:cNvPr id="333" name="Google Shape;333;p37"/>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400"/>
              <a:buFont typeface="Arial"/>
              <a:buNone/>
            </a:pPr>
            <a:r>
              <a:rPr b="1" lang="en" sz="1800">
                <a:solidFill>
                  <a:srgbClr val="000000"/>
                </a:solidFill>
              </a:rPr>
              <a:t>Why do we see infectious diseases that used to be found in a single region, all over the world today? </a:t>
            </a:r>
            <a:endParaRPr b="1" sz="1800">
              <a:solidFill>
                <a:srgbClr val="000000"/>
              </a:solidFill>
            </a:endParaRPr>
          </a:p>
          <a:p>
            <a:pPr indent="0" lvl="0" marL="457200" rtl="0" algn="l">
              <a:lnSpc>
                <a:spcPct val="100000"/>
              </a:lnSpc>
              <a:spcBef>
                <a:spcPts val="0"/>
              </a:spcBef>
              <a:spcAft>
                <a:spcPts val="0"/>
              </a:spcAft>
              <a:buClr>
                <a:srgbClr val="000000"/>
              </a:buClr>
              <a:buSzPts val="1400"/>
              <a:buFont typeface="Arial"/>
              <a:buNone/>
            </a:pPr>
            <a:r>
              <a:t/>
            </a:r>
            <a:endParaRPr sz="1800">
              <a:solidFill>
                <a:srgbClr val="000000"/>
              </a:solidFill>
            </a:endParaRPr>
          </a:p>
          <a:p>
            <a:pPr indent="-342900" lvl="0" marL="457200" rtl="0" algn="l">
              <a:lnSpc>
                <a:spcPct val="100000"/>
              </a:lnSpc>
              <a:spcBef>
                <a:spcPts val="0"/>
              </a:spcBef>
              <a:spcAft>
                <a:spcPts val="0"/>
              </a:spcAft>
              <a:buClr>
                <a:srgbClr val="000000"/>
              </a:buClr>
              <a:buSzPts val="1800"/>
              <a:buFont typeface="Lato"/>
              <a:buChar char="-"/>
            </a:pPr>
            <a:r>
              <a:rPr lang="en" sz="1800">
                <a:solidFill>
                  <a:srgbClr val="000000"/>
                </a:solidFill>
              </a:rPr>
              <a:t>Many infectious diseases </a:t>
            </a:r>
            <a:r>
              <a:rPr lang="en" sz="1800">
                <a:solidFill>
                  <a:srgbClr val="000000"/>
                </a:solidFill>
                <a:highlight>
                  <a:srgbClr val="FFFF00"/>
                </a:highlight>
              </a:rPr>
              <a:t>start in a specific region or country</a:t>
            </a:r>
            <a:r>
              <a:rPr lang="en" sz="1800">
                <a:solidFill>
                  <a:srgbClr val="000000"/>
                </a:solidFill>
              </a:rPr>
              <a:t>. </a:t>
            </a:r>
            <a:endParaRPr sz="1800">
              <a:solidFill>
                <a:srgbClr val="000000"/>
              </a:solidFill>
            </a:endParaRPr>
          </a:p>
          <a:p>
            <a:pPr indent="0" lvl="0" marL="457200" rtl="0" algn="l">
              <a:lnSpc>
                <a:spcPct val="100000"/>
              </a:lnSpc>
              <a:spcBef>
                <a:spcPts val="0"/>
              </a:spcBef>
              <a:spcAft>
                <a:spcPts val="0"/>
              </a:spcAft>
              <a:buClr>
                <a:srgbClr val="000000"/>
              </a:buClr>
              <a:buSzPts val="1400"/>
              <a:buFont typeface="Arial"/>
              <a:buNone/>
            </a:pPr>
            <a:r>
              <a:t/>
            </a:r>
            <a:endParaRPr sz="1800">
              <a:solidFill>
                <a:srgbClr val="000000"/>
              </a:solidFill>
            </a:endParaRPr>
          </a:p>
          <a:p>
            <a:pPr indent="-342900" lvl="0" marL="457200" rtl="0" algn="l">
              <a:lnSpc>
                <a:spcPct val="100000"/>
              </a:lnSpc>
              <a:spcBef>
                <a:spcPts val="0"/>
              </a:spcBef>
              <a:spcAft>
                <a:spcPts val="0"/>
              </a:spcAft>
              <a:buClr>
                <a:srgbClr val="000000"/>
              </a:buClr>
              <a:buSzPts val="1800"/>
              <a:buFont typeface="Lato"/>
              <a:buChar char="-"/>
            </a:pPr>
            <a:r>
              <a:rPr lang="en" sz="1800">
                <a:solidFill>
                  <a:srgbClr val="000000"/>
                </a:solidFill>
              </a:rPr>
              <a:t>Today, however, people </a:t>
            </a:r>
            <a:r>
              <a:rPr lang="en" sz="1800">
                <a:solidFill>
                  <a:srgbClr val="000000"/>
                </a:solidFill>
                <a:highlight>
                  <a:srgbClr val="FFFF00"/>
                </a:highlight>
              </a:rPr>
              <a:t>travel faster</a:t>
            </a:r>
            <a:r>
              <a:rPr lang="en" sz="1800">
                <a:solidFill>
                  <a:srgbClr val="000000"/>
                </a:solidFill>
              </a:rPr>
              <a:t>, more frequently and further than ever before </a:t>
            </a:r>
            <a:endParaRPr sz="1800">
              <a:solidFill>
                <a:srgbClr val="000000"/>
              </a:solidFill>
            </a:endParaRPr>
          </a:p>
          <a:p>
            <a:pPr indent="-342900" lvl="0" marL="457200" rtl="0" algn="l">
              <a:lnSpc>
                <a:spcPct val="100000"/>
              </a:lnSpc>
              <a:spcBef>
                <a:spcPts val="1000"/>
              </a:spcBef>
              <a:spcAft>
                <a:spcPts val="0"/>
              </a:spcAft>
              <a:buClr>
                <a:srgbClr val="000000"/>
              </a:buClr>
              <a:buSzPts val="1800"/>
              <a:buFont typeface="Arial"/>
              <a:buChar char="-"/>
            </a:pPr>
            <a:r>
              <a:rPr lang="en" sz="1800">
                <a:solidFill>
                  <a:srgbClr val="000000"/>
                </a:solidFill>
                <a:highlight>
                  <a:srgbClr val="FFFF00"/>
                </a:highlight>
              </a:rPr>
              <a:t>Vector</a:t>
            </a:r>
            <a:r>
              <a:rPr lang="en" sz="1800">
                <a:solidFill>
                  <a:srgbClr val="000000"/>
                </a:solidFill>
              </a:rPr>
              <a:t>-borne, </a:t>
            </a:r>
            <a:r>
              <a:rPr lang="en" sz="1800">
                <a:solidFill>
                  <a:srgbClr val="000000"/>
                </a:solidFill>
                <a:highlight>
                  <a:srgbClr val="FFFF00"/>
                </a:highlight>
              </a:rPr>
              <a:t>water</a:t>
            </a:r>
            <a:r>
              <a:rPr lang="en" sz="1800">
                <a:solidFill>
                  <a:srgbClr val="000000"/>
                </a:solidFill>
              </a:rPr>
              <a:t>-borne, </a:t>
            </a:r>
            <a:r>
              <a:rPr lang="en" sz="1800">
                <a:solidFill>
                  <a:srgbClr val="000000"/>
                </a:solidFill>
                <a:highlight>
                  <a:srgbClr val="FFFF00"/>
                </a:highlight>
              </a:rPr>
              <a:t>air</a:t>
            </a:r>
            <a:r>
              <a:rPr lang="en" sz="1800">
                <a:solidFill>
                  <a:srgbClr val="000000"/>
                </a:solidFill>
              </a:rPr>
              <a:t>-borne, </a:t>
            </a:r>
            <a:r>
              <a:rPr lang="en" sz="1800">
                <a:solidFill>
                  <a:srgbClr val="000000"/>
                </a:solidFill>
                <a:highlight>
                  <a:srgbClr val="FFFF00"/>
                </a:highlight>
              </a:rPr>
              <a:t>food</a:t>
            </a:r>
            <a:r>
              <a:rPr lang="en" sz="1800">
                <a:solidFill>
                  <a:srgbClr val="000000"/>
                </a:solidFill>
              </a:rPr>
              <a:t>-borne</a:t>
            </a:r>
            <a:endParaRPr sz="1800">
              <a:solidFill>
                <a:srgbClr val="000000"/>
              </a:solidFill>
            </a:endParaRPr>
          </a:p>
          <a:p>
            <a:pPr indent="0" lvl="0" marL="0" rtl="0" algn="l">
              <a:lnSpc>
                <a:spcPct val="115000"/>
              </a:lnSpc>
              <a:spcBef>
                <a:spcPts val="0"/>
              </a:spcBef>
              <a:spcAft>
                <a:spcPts val="1600"/>
              </a:spcAft>
              <a:buSzPts val="1300"/>
              <a:buNone/>
            </a:pPr>
            <a:r>
              <a:t/>
            </a:r>
            <a:endParaRPr sz="18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5"/>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b="0" lang="en"/>
              <a:t>Analyse the </a:t>
            </a:r>
            <a:r>
              <a:rPr b="0" lang="en" u="sng">
                <a:solidFill>
                  <a:schemeClr val="hlink"/>
                </a:solidFill>
                <a:hlinkClick r:id="rId3"/>
              </a:rPr>
              <a:t>disease</a:t>
            </a:r>
            <a:r>
              <a:rPr b="0" lang="en"/>
              <a:t> data sheet and complete the </a:t>
            </a:r>
            <a:r>
              <a:rPr b="0" lang="en" u="sng">
                <a:solidFill>
                  <a:schemeClr val="hlink"/>
                </a:solidFill>
                <a:hlinkClick r:id="rId4"/>
              </a:rPr>
              <a:t>table</a:t>
            </a:r>
            <a:r>
              <a:rPr b="0" lang="en"/>
              <a:t>.</a:t>
            </a:r>
            <a:endParaRPr b="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g86d1fe7ffd_0_27"/>
          <p:cNvPicPr preferRelativeResize="0"/>
          <p:nvPr/>
        </p:nvPicPr>
        <p:blipFill rotWithShape="1">
          <a:blip r:embed="rId3">
            <a:alphaModFix/>
          </a:blip>
          <a:srcRect b="0" l="0" r="0" t="0"/>
          <a:stretch/>
        </p:blipFill>
        <p:spPr>
          <a:xfrm>
            <a:off x="847484" y="195275"/>
            <a:ext cx="7546291" cy="49482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8f1883994d_0_0"/>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a:t>Summary of Diseases and Treatment	</a:t>
            </a:r>
            <a:endParaRPr/>
          </a:p>
        </p:txBody>
      </p:sp>
      <p:sp>
        <p:nvSpPr>
          <p:cNvPr id="349" name="Google Shape;349;g8f1883994d_0_0"/>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sz="1800"/>
              <a:t>What are some disease causing </a:t>
            </a:r>
            <a:r>
              <a:rPr lang="en" sz="1800">
                <a:highlight>
                  <a:srgbClr val="FFFF00"/>
                </a:highlight>
              </a:rPr>
              <a:t>microorganisms</a:t>
            </a:r>
            <a:r>
              <a:rPr lang="en" sz="1800"/>
              <a:t>?</a:t>
            </a:r>
            <a:endParaRPr sz="1800"/>
          </a:p>
          <a:p>
            <a:pPr indent="-342900" lvl="0" marL="457200" rtl="0" algn="l">
              <a:lnSpc>
                <a:spcPct val="150000"/>
              </a:lnSpc>
              <a:spcBef>
                <a:spcPts val="0"/>
              </a:spcBef>
              <a:spcAft>
                <a:spcPts val="0"/>
              </a:spcAft>
              <a:buSzPts val="1800"/>
              <a:buChar char="-"/>
            </a:pPr>
            <a:r>
              <a:rPr lang="en" sz="1800"/>
              <a:t>What are </a:t>
            </a:r>
            <a:r>
              <a:rPr lang="en" sz="1800">
                <a:highlight>
                  <a:srgbClr val="FFFF00"/>
                </a:highlight>
              </a:rPr>
              <a:t>symptoms</a:t>
            </a:r>
            <a:r>
              <a:rPr lang="en" sz="1800"/>
              <a:t>?</a:t>
            </a:r>
            <a:endParaRPr sz="1800"/>
          </a:p>
          <a:p>
            <a:pPr indent="-342900" lvl="0" marL="457200" rtl="0" algn="l">
              <a:lnSpc>
                <a:spcPct val="150000"/>
              </a:lnSpc>
              <a:spcBef>
                <a:spcPts val="0"/>
              </a:spcBef>
              <a:spcAft>
                <a:spcPts val="0"/>
              </a:spcAft>
              <a:buSzPts val="1800"/>
              <a:buChar char="-"/>
            </a:pPr>
            <a:r>
              <a:rPr lang="en" sz="1800"/>
              <a:t>What are some ways in which diseases can be </a:t>
            </a:r>
            <a:r>
              <a:rPr lang="en" sz="1800">
                <a:highlight>
                  <a:srgbClr val="FFFF00"/>
                </a:highlight>
              </a:rPr>
              <a:t>transmitted</a:t>
            </a:r>
            <a:r>
              <a:rPr lang="en" sz="1800"/>
              <a:t>?</a:t>
            </a:r>
            <a:endParaRPr sz="1800"/>
          </a:p>
          <a:p>
            <a:pPr indent="-342900" lvl="0" marL="457200" rtl="0" algn="l">
              <a:lnSpc>
                <a:spcPct val="150000"/>
              </a:lnSpc>
              <a:spcBef>
                <a:spcPts val="0"/>
              </a:spcBef>
              <a:spcAft>
                <a:spcPts val="0"/>
              </a:spcAft>
              <a:buSzPts val="1800"/>
              <a:buChar char="-"/>
            </a:pPr>
            <a:r>
              <a:rPr lang="en" sz="1800"/>
              <a:t>What are some ways in which diseases can be </a:t>
            </a:r>
            <a:r>
              <a:rPr lang="en" sz="1800">
                <a:highlight>
                  <a:srgbClr val="FFFF00"/>
                </a:highlight>
              </a:rPr>
              <a:t>prevented</a:t>
            </a:r>
            <a:r>
              <a:rPr lang="en" sz="1800"/>
              <a:t>?</a:t>
            </a:r>
            <a:endParaRPr sz="1800"/>
          </a:p>
          <a:p>
            <a:pPr indent="-342900" lvl="0" marL="457200" rtl="0" algn="l">
              <a:lnSpc>
                <a:spcPct val="150000"/>
              </a:lnSpc>
              <a:spcBef>
                <a:spcPts val="0"/>
              </a:spcBef>
              <a:spcAft>
                <a:spcPts val="0"/>
              </a:spcAft>
              <a:buSzPts val="1800"/>
              <a:buChar char="-"/>
            </a:pPr>
            <a:r>
              <a:rPr lang="en" sz="1800"/>
              <a:t>What are some ways in which diseases can be </a:t>
            </a:r>
            <a:r>
              <a:rPr lang="en" sz="1800">
                <a:highlight>
                  <a:srgbClr val="FFFF00"/>
                </a:highlight>
              </a:rPr>
              <a:t>treated</a:t>
            </a:r>
            <a:r>
              <a:rPr lang="en" sz="1800"/>
              <a:t>?</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4"/>
          <p:cNvPicPr preferRelativeResize="0"/>
          <p:nvPr/>
        </p:nvPicPr>
        <p:blipFill rotWithShape="1">
          <a:blip r:embed="rId3">
            <a:alphaModFix/>
          </a:blip>
          <a:srcRect b="0" l="0" r="0" t="0"/>
          <a:stretch/>
        </p:blipFill>
        <p:spPr>
          <a:xfrm>
            <a:off x="1107863" y="318850"/>
            <a:ext cx="3997981" cy="4210354"/>
          </a:xfrm>
          <a:prstGeom prst="rect">
            <a:avLst/>
          </a:prstGeom>
          <a:noFill/>
          <a:ln>
            <a:noFill/>
          </a:ln>
        </p:spPr>
      </p:pic>
      <p:pic>
        <p:nvPicPr>
          <p:cNvPr id="148" name="Google Shape;148;p4"/>
          <p:cNvPicPr preferRelativeResize="0"/>
          <p:nvPr/>
        </p:nvPicPr>
        <p:blipFill rotWithShape="1">
          <a:blip r:embed="rId4">
            <a:alphaModFix/>
          </a:blip>
          <a:srcRect b="0" l="0" r="0" t="0"/>
          <a:stretch/>
        </p:blipFill>
        <p:spPr>
          <a:xfrm>
            <a:off x="5266960" y="349022"/>
            <a:ext cx="2769177" cy="1871600"/>
          </a:xfrm>
          <a:prstGeom prst="rect">
            <a:avLst/>
          </a:prstGeom>
          <a:noFill/>
          <a:ln>
            <a:noFill/>
          </a:ln>
        </p:spPr>
      </p:pic>
      <p:pic>
        <p:nvPicPr>
          <p:cNvPr id="149" name="Google Shape;149;p4"/>
          <p:cNvPicPr preferRelativeResize="0"/>
          <p:nvPr/>
        </p:nvPicPr>
        <p:blipFill rotWithShape="1">
          <a:blip r:embed="rId5">
            <a:alphaModFix/>
          </a:blip>
          <a:srcRect b="0" l="0" r="0" t="0"/>
          <a:stretch/>
        </p:blipFill>
        <p:spPr>
          <a:xfrm>
            <a:off x="5266953" y="2384259"/>
            <a:ext cx="2641840" cy="221114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g86d1fe7ffd_0_12"/>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a:t>Key Takeaways</a:t>
            </a:r>
            <a:endParaRPr/>
          </a:p>
        </p:txBody>
      </p:sp>
      <p:sp>
        <p:nvSpPr>
          <p:cNvPr id="355" name="Google Shape;355;g86d1fe7ffd_0_12"/>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sz="1400">
                <a:highlight>
                  <a:srgbClr val="FFFF00"/>
                </a:highlight>
              </a:rPr>
              <a:t>Infectious</a:t>
            </a:r>
            <a:r>
              <a:rPr lang="en" sz="1400"/>
              <a:t>: a.k.a. Transmissible, communicable diseases</a:t>
            </a:r>
            <a:endParaRPr sz="1400"/>
          </a:p>
          <a:p>
            <a:pPr indent="0" lvl="0" marL="457200" rtl="0" algn="l">
              <a:lnSpc>
                <a:spcPct val="115000"/>
              </a:lnSpc>
              <a:spcBef>
                <a:spcPts val="0"/>
              </a:spcBef>
              <a:spcAft>
                <a:spcPts val="0"/>
              </a:spcAft>
              <a:buSzPts val="1300"/>
              <a:buNone/>
            </a:pPr>
            <a:r>
              <a:rPr lang="en" sz="1400"/>
              <a:t>(infection begins when a microorganism </a:t>
            </a:r>
            <a:r>
              <a:rPr lang="en" sz="1400">
                <a:highlight>
                  <a:srgbClr val="FFFF00"/>
                </a:highlight>
              </a:rPr>
              <a:t>enters</a:t>
            </a:r>
            <a:r>
              <a:rPr lang="en" sz="1400"/>
              <a:t> the host cell, </a:t>
            </a:r>
            <a:r>
              <a:rPr lang="en" sz="1400">
                <a:highlight>
                  <a:srgbClr val="FFFF00"/>
                </a:highlight>
              </a:rPr>
              <a:t>GROWS</a:t>
            </a:r>
            <a:r>
              <a:rPr lang="en" sz="1400"/>
              <a:t>, and multiplies, </a:t>
            </a:r>
            <a:r>
              <a:rPr lang="en" sz="1400">
                <a:highlight>
                  <a:srgbClr val="FFFF00"/>
                </a:highlight>
              </a:rPr>
              <a:t>“X”</a:t>
            </a:r>
            <a:r>
              <a:rPr lang="en" sz="1400"/>
              <a:t>)</a:t>
            </a:r>
            <a:endParaRPr sz="1400"/>
          </a:p>
          <a:p>
            <a:pPr indent="0" lvl="0" marL="457200" rtl="0" algn="l">
              <a:lnSpc>
                <a:spcPct val="115000"/>
              </a:lnSpc>
              <a:spcBef>
                <a:spcPts val="0"/>
              </a:spcBef>
              <a:spcAft>
                <a:spcPts val="0"/>
              </a:spcAft>
              <a:buSzPts val="1300"/>
              <a:buNone/>
            </a:pPr>
            <a:r>
              <a:t/>
            </a:r>
            <a:endParaRPr sz="1400"/>
          </a:p>
          <a:p>
            <a:pPr indent="-317500" lvl="0" marL="457200" rtl="0" algn="l">
              <a:lnSpc>
                <a:spcPct val="115000"/>
              </a:lnSpc>
              <a:spcBef>
                <a:spcPts val="0"/>
              </a:spcBef>
              <a:spcAft>
                <a:spcPts val="0"/>
              </a:spcAft>
              <a:buSzPts val="1400"/>
              <a:buChar char="-"/>
            </a:pPr>
            <a:r>
              <a:rPr lang="en" sz="1400">
                <a:highlight>
                  <a:srgbClr val="FFFF00"/>
                </a:highlight>
              </a:rPr>
              <a:t>Pathogen</a:t>
            </a:r>
            <a:r>
              <a:rPr lang="en" sz="1400"/>
              <a:t>: Any organism capable of causing disease (e.g. virus, bacteria, fungi, protozoa)</a:t>
            </a:r>
            <a:endParaRPr sz="1400"/>
          </a:p>
          <a:p>
            <a:pPr indent="0" lvl="0" marL="457200" rtl="0" algn="l">
              <a:lnSpc>
                <a:spcPct val="115000"/>
              </a:lnSpc>
              <a:spcBef>
                <a:spcPts val="0"/>
              </a:spcBef>
              <a:spcAft>
                <a:spcPts val="0"/>
              </a:spcAft>
              <a:buSzPts val="1300"/>
              <a:buNone/>
            </a:pPr>
            <a:r>
              <a:t/>
            </a:r>
            <a:endParaRPr sz="1400"/>
          </a:p>
          <a:p>
            <a:pPr indent="-317500" lvl="0" marL="457200" rtl="0" algn="l">
              <a:lnSpc>
                <a:spcPct val="115000"/>
              </a:lnSpc>
              <a:spcBef>
                <a:spcPts val="0"/>
              </a:spcBef>
              <a:spcAft>
                <a:spcPts val="0"/>
              </a:spcAft>
              <a:buSzPts val="1400"/>
              <a:buChar char="-"/>
            </a:pPr>
            <a:r>
              <a:rPr lang="en" sz="1400"/>
              <a:t>A microorganism is not considered as a pathogen until it reaches a </a:t>
            </a:r>
            <a:r>
              <a:rPr lang="en" sz="1400">
                <a:highlight>
                  <a:srgbClr val="FFFF00"/>
                </a:highlight>
              </a:rPr>
              <a:t>population size large </a:t>
            </a:r>
            <a:r>
              <a:rPr lang="en" sz="1400"/>
              <a:t>enough to cause disease</a:t>
            </a:r>
            <a:endParaRPr sz="1400"/>
          </a:p>
          <a:p>
            <a:pPr indent="0" lvl="0" marL="457200" rtl="0" algn="l">
              <a:lnSpc>
                <a:spcPct val="115000"/>
              </a:lnSpc>
              <a:spcBef>
                <a:spcPts val="0"/>
              </a:spcBef>
              <a:spcAft>
                <a:spcPts val="0"/>
              </a:spcAft>
              <a:buSzPts val="1300"/>
              <a:buNone/>
            </a:pPr>
            <a:r>
              <a:t/>
            </a:r>
            <a:endParaRPr sz="1400"/>
          </a:p>
          <a:p>
            <a:pPr indent="0" lvl="0" marL="457200" rtl="0" algn="l">
              <a:lnSpc>
                <a:spcPct val="115000"/>
              </a:lnSpc>
              <a:spcBef>
                <a:spcPts val="0"/>
              </a:spcBef>
              <a:spcAft>
                <a:spcPts val="0"/>
              </a:spcAft>
              <a:buSzPts val="1300"/>
              <a:buNone/>
            </a:pPr>
            <a:r>
              <a:t/>
            </a:r>
            <a:endParaRPr sz="1400"/>
          </a:p>
          <a:p>
            <a:pPr indent="0" lvl="0" marL="0" rtl="0" algn="l">
              <a:lnSpc>
                <a:spcPct val="115000"/>
              </a:lnSpc>
              <a:spcBef>
                <a:spcPts val="0"/>
              </a:spcBef>
              <a:spcAft>
                <a:spcPts val="0"/>
              </a:spcAft>
              <a:buSzPts val="1300"/>
              <a:buNone/>
            </a:pPr>
            <a:r>
              <a:t/>
            </a:r>
            <a:endParaRPr sz="1400"/>
          </a:p>
          <a:p>
            <a:pPr indent="0" lvl="0" marL="457200" rtl="0" algn="l">
              <a:lnSpc>
                <a:spcPct val="115000"/>
              </a:lnSpc>
              <a:spcBef>
                <a:spcPts val="0"/>
              </a:spcBef>
              <a:spcAft>
                <a:spcPts val="0"/>
              </a:spcAft>
              <a:buSzPts val="1300"/>
              <a:buNone/>
            </a:pPr>
            <a:r>
              <a:t/>
            </a:r>
            <a:endParaRPr sz="14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g86d1fe7ffd_0_33"/>
          <p:cNvPicPr preferRelativeResize="0"/>
          <p:nvPr/>
        </p:nvPicPr>
        <p:blipFill rotWithShape="1">
          <a:blip r:embed="rId3">
            <a:alphaModFix/>
          </a:blip>
          <a:srcRect b="0" l="0" r="0" t="0"/>
          <a:stretch/>
        </p:blipFill>
        <p:spPr>
          <a:xfrm>
            <a:off x="4138850" y="113475"/>
            <a:ext cx="4838701" cy="4838701"/>
          </a:xfrm>
          <a:prstGeom prst="rect">
            <a:avLst/>
          </a:prstGeom>
          <a:noFill/>
          <a:ln>
            <a:noFill/>
          </a:ln>
        </p:spPr>
      </p:pic>
      <p:sp>
        <p:nvSpPr>
          <p:cNvPr id="361" name="Google Shape;361;g86d1fe7ffd_0_33"/>
          <p:cNvSpPr txBox="1"/>
          <p:nvPr>
            <p:ph type="title"/>
          </p:nvPr>
        </p:nvSpPr>
        <p:spPr>
          <a:xfrm>
            <a:off x="730000" y="1318650"/>
            <a:ext cx="3305100" cy="138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a:t>Dengue Life Cycle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g86d1fe7ffd_0_17"/>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a:t>Transmission of Microorganisms</a:t>
            </a:r>
            <a:endParaRPr/>
          </a:p>
        </p:txBody>
      </p:sp>
      <p:sp>
        <p:nvSpPr>
          <p:cNvPr id="367" name="Google Shape;367;g86d1fe7ffd_0_17"/>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SzPts val="1500"/>
              <a:buChar char="-"/>
            </a:pPr>
            <a:r>
              <a:rPr lang="en" sz="1500">
                <a:highlight>
                  <a:srgbClr val="FFFF00"/>
                </a:highlight>
              </a:rPr>
              <a:t>droplet</a:t>
            </a:r>
            <a:r>
              <a:rPr lang="en" sz="1500"/>
              <a:t> contact by coughing or sneezing on another person</a:t>
            </a:r>
            <a:endParaRPr sz="1500"/>
          </a:p>
          <a:p>
            <a:pPr indent="-323850" lvl="0" marL="457200" rtl="0" algn="l">
              <a:lnSpc>
                <a:spcPct val="150000"/>
              </a:lnSpc>
              <a:spcBef>
                <a:spcPts val="0"/>
              </a:spcBef>
              <a:spcAft>
                <a:spcPts val="0"/>
              </a:spcAft>
              <a:buSzPts val="1500"/>
              <a:buChar char="-"/>
            </a:pPr>
            <a:r>
              <a:rPr lang="en" sz="1500">
                <a:highlight>
                  <a:srgbClr val="FFFF00"/>
                </a:highlight>
              </a:rPr>
              <a:t>Touching </a:t>
            </a:r>
            <a:r>
              <a:rPr lang="en" sz="1500"/>
              <a:t>an infected </a:t>
            </a:r>
            <a:r>
              <a:rPr lang="en" sz="1500">
                <a:highlight>
                  <a:srgbClr val="FFFF00"/>
                </a:highlight>
              </a:rPr>
              <a:t>person </a:t>
            </a:r>
            <a:endParaRPr sz="1500">
              <a:highlight>
                <a:srgbClr val="FFFF00"/>
              </a:highlight>
            </a:endParaRPr>
          </a:p>
          <a:p>
            <a:pPr indent="-323850" lvl="0" marL="457200" rtl="0" algn="l">
              <a:lnSpc>
                <a:spcPct val="150000"/>
              </a:lnSpc>
              <a:spcBef>
                <a:spcPts val="0"/>
              </a:spcBef>
              <a:spcAft>
                <a:spcPts val="0"/>
              </a:spcAft>
              <a:buSzPts val="1500"/>
              <a:buChar char="-"/>
            </a:pPr>
            <a:r>
              <a:rPr lang="en" sz="1500"/>
              <a:t>Touching an infected </a:t>
            </a:r>
            <a:r>
              <a:rPr lang="en" sz="1500">
                <a:highlight>
                  <a:srgbClr val="FFFF00"/>
                </a:highlight>
              </a:rPr>
              <a:t>surface </a:t>
            </a:r>
            <a:r>
              <a:rPr lang="en" sz="1500"/>
              <a:t>(e.g. soil)</a:t>
            </a:r>
            <a:endParaRPr sz="1500"/>
          </a:p>
          <a:p>
            <a:pPr indent="-323850" lvl="0" marL="457200" rtl="0" algn="l">
              <a:lnSpc>
                <a:spcPct val="150000"/>
              </a:lnSpc>
              <a:spcBef>
                <a:spcPts val="0"/>
              </a:spcBef>
              <a:spcAft>
                <a:spcPts val="0"/>
              </a:spcAft>
              <a:buSzPts val="1500"/>
              <a:buChar char="-"/>
            </a:pPr>
            <a:r>
              <a:rPr lang="en" sz="1500">
                <a:highlight>
                  <a:srgbClr val="FFFF00"/>
                </a:highlight>
              </a:rPr>
              <a:t>Airborne</a:t>
            </a:r>
            <a:r>
              <a:rPr lang="en" sz="1500"/>
              <a:t> transmission or </a:t>
            </a:r>
            <a:r>
              <a:rPr lang="en" sz="1500">
                <a:highlight>
                  <a:srgbClr val="FFFF00"/>
                </a:highlight>
              </a:rPr>
              <a:t>vector</a:t>
            </a:r>
            <a:r>
              <a:rPr lang="en" sz="1500"/>
              <a:t> (e.g.mosquito) borne transmission [e.g. how coronavirus came from bats]</a:t>
            </a:r>
            <a:endParaRPr sz="1500"/>
          </a:p>
          <a:p>
            <a:pPr indent="-323850" lvl="0" marL="457200" rtl="0" algn="l">
              <a:lnSpc>
                <a:spcPct val="150000"/>
              </a:lnSpc>
              <a:spcBef>
                <a:spcPts val="0"/>
              </a:spcBef>
              <a:spcAft>
                <a:spcPts val="0"/>
              </a:spcAft>
              <a:buSzPts val="1500"/>
              <a:buChar char="-"/>
            </a:pPr>
            <a:r>
              <a:rPr lang="en" sz="1500"/>
              <a:t>Fecal-oral transmission (contaminated </a:t>
            </a:r>
            <a:r>
              <a:rPr lang="en" sz="1500">
                <a:highlight>
                  <a:srgbClr val="FFFF00"/>
                </a:highlight>
              </a:rPr>
              <a:t>food or water</a:t>
            </a:r>
            <a:r>
              <a:rPr lang="en" sz="1500"/>
              <a:t>)</a:t>
            </a:r>
            <a:endParaRPr sz="1500"/>
          </a:p>
          <a:p>
            <a:pPr indent="-323850" lvl="0" marL="457200" rtl="0" algn="l">
              <a:lnSpc>
                <a:spcPct val="150000"/>
              </a:lnSpc>
              <a:spcBef>
                <a:spcPts val="0"/>
              </a:spcBef>
              <a:spcAft>
                <a:spcPts val="0"/>
              </a:spcAft>
              <a:buSzPts val="1500"/>
              <a:buChar char="-"/>
            </a:pPr>
            <a:r>
              <a:rPr lang="en" sz="1500"/>
              <a:t>Contamination by blood </a:t>
            </a:r>
            <a:r>
              <a:rPr lang="en" sz="1500">
                <a:highlight>
                  <a:srgbClr val="FFFF00"/>
                </a:highlight>
              </a:rPr>
              <a:t>transfusion</a:t>
            </a:r>
            <a:r>
              <a:rPr lang="en" sz="1500"/>
              <a:t> or organ </a:t>
            </a:r>
            <a:r>
              <a:rPr lang="en" sz="1500">
                <a:highlight>
                  <a:srgbClr val="FFFF00"/>
                </a:highlight>
              </a:rPr>
              <a:t>transplants</a:t>
            </a:r>
            <a:endParaRPr sz="1500">
              <a:highlight>
                <a:srgbClr val="FFFF00"/>
              </a:high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86d1fe7ffd_0_22"/>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a:t>Points of Entry in the Body	</a:t>
            </a:r>
            <a:endParaRPr/>
          </a:p>
        </p:txBody>
      </p:sp>
      <p:sp>
        <p:nvSpPr>
          <p:cNvPr id="373" name="Google Shape;373;g86d1fe7ffd_0_22"/>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p>
            <a:pPr indent="-330200" lvl="0" marL="457200" rtl="0" algn="l">
              <a:lnSpc>
                <a:spcPct val="200000"/>
              </a:lnSpc>
              <a:spcBef>
                <a:spcPts val="0"/>
              </a:spcBef>
              <a:spcAft>
                <a:spcPts val="0"/>
              </a:spcAft>
              <a:buSzPts val="1600"/>
              <a:buChar char="-"/>
            </a:pPr>
            <a:r>
              <a:rPr lang="en" sz="1600"/>
              <a:t>Respiratory (nose, mouth, eyes)</a:t>
            </a:r>
            <a:endParaRPr sz="1600"/>
          </a:p>
          <a:p>
            <a:pPr indent="-330200" lvl="0" marL="457200" rtl="0" algn="l">
              <a:lnSpc>
                <a:spcPct val="200000"/>
              </a:lnSpc>
              <a:spcBef>
                <a:spcPts val="0"/>
              </a:spcBef>
              <a:spcAft>
                <a:spcPts val="0"/>
              </a:spcAft>
              <a:buSzPts val="1600"/>
              <a:buChar char="-"/>
            </a:pPr>
            <a:r>
              <a:rPr lang="en" sz="1600"/>
              <a:t>Skin (open wound or penetration into the skin)</a:t>
            </a:r>
            <a:endParaRPr sz="1600"/>
          </a:p>
          <a:p>
            <a:pPr indent="-330200" lvl="0" marL="457200" rtl="0" algn="l">
              <a:lnSpc>
                <a:spcPct val="200000"/>
              </a:lnSpc>
              <a:spcBef>
                <a:spcPts val="0"/>
              </a:spcBef>
              <a:spcAft>
                <a:spcPts val="0"/>
              </a:spcAft>
              <a:buSzPts val="1600"/>
              <a:buChar char="-"/>
            </a:pPr>
            <a:r>
              <a:rPr lang="en" sz="1600"/>
              <a:t>Fecel-oral: mouth</a:t>
            </a:r>
            <a:endParaRPr sz="1600"/>
          </a:p>
          <a:p>
            <a:pPr indent="-330200" lvl="0" marL="457200" rtl="0" algn="l">
              <a:lnSpc>
                <a:spcPct val="200000"/>
              </a:lnSpc>
              <a:spcBef>
                <a:spcPts val="0"/>
              </a:spcBef>
              <a:spcAft>
                <a:spcPts val="0"/>
              </a:spcAft>
              <a:buSzPts val="1600"/>
              <a:buChar char="-"/>
            </a:pPr>
            <a:r>
              <a:rPr lang="en" sz="1600"/>
              <a:t>Genital </a:t>
            </a:r>
            <a:endParaRPr sz="1600"/>
          </a:p>
          <a:p>
            <a:pPr indent="-330200" lvl="0" marL="457200" rtl="0" algn="l">
              <a:lnSpc>
                <a:spcPct val="200000"/>
              </a:lnSpc>
              <a:spcBef>
                <a:spcPts val="0"/>
              </a:spcBef>
              <a:spcAft>
                <a:spcPts val="0"/>
              </a:spcAft>
              <a:buSzPts val="1600"/>
              <a:buChar char="-"/>
            </a:pPr>
            <a:r>
              <a:rPr lang="en" sz="1600"/>
              <a:t>Saliva and blood (sharing objects: towels, needles, razors, toothbrushes, etc.)</a:t>
            </a:r>
            <a:endParaRPr sz="16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g86d1fe7ffd_0_0"/>
          <p:cNvPicPr preferRelativeResize="0"/>
          <p:nvPr/>
        </p:nvPicPr>
        <p:blipFill rotWithShape="1">
          <a:blip r:embed="rId3">
            <a:alphaModFix/>
          </a:blip>
          <a:srcRect b="0" l="0" r="0" t="0"/>
          <a:stretch/>
        </p:blipFill>
        <p:spPr>
          <a:xfrm>
            <a:off x="1435274" y="67100"/>
            <a:ext cx="6634925" cy="50763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g86d1fe7ffd_0_6"/>
          <p:cNvPicPr preferRelativeResize="0"/>
          <p:nvPr/>
        </p:nvPicPr>
        <p:blipFill rotWithShape="1">
          <a:blip r:embed="rId3">
            <a:alphaModFix/>
          </a:blip>
          <a:srcRect b="0" l="0" r="0" t="0"/>
          <a:stretch/>
        </p:blipFill>
        <p:spPr>
          <a:xfrm>
            <a:off x="794125" y="-77350"/>
            <a:ext cx="7762201" cy="5298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8ff2e42e8c_0_4"/>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 sz="2800"/>
              <a:t>Human Immune System</a:t>
            </a:r>
            <a:endParaRPr sz="2800"/>
          </a:p>
          <a:p>
            <a:pPr indent="0" lvl="0" marL="0" rtl="0" algn="l">
              <a:lnSpc>
                <a:spcPct val="100000"/>
              </a:lnSpc>
              <a:spcBef>
                <a:spcPts val="0"/>
              </a:spcBef>
              <a:spcAft>
                <a:spcPts val="0"/>
              </a:spcAft>
              <a:buSzPts val="3600"/>
              <a:buNone/>
            </a:pPr>
            <a:r>
              <a:t/>
            </a:r>
            <a:endParaRPr sz="2800"/>
          </a:p>
          <a:p>
            <a:pPr indent="0" lvl="0" marL="0" rtl="0" algn="l">
              <a:lnSpc>
                <a:spcPct val="100000"/>
              </a:lnSpc>
              <a:spcBef>
                <a:spcPts val="0"/>
              </a:spcBef>
              <a:spcAft>
                <a:spcPts val="0"/>
              </a:spcAft>
              <a:buSzPts val="3600"/>
              <a:buNone/>
            </a:pPr>
            <a:r>
              <a:rPr lang="en" sz="2400"/>
              <a:t>Vocabulary:</a:t>
            </a:r>
            <a:endParaRPr sz="2400"/>
          </a:p>
          <a:p>
            <a:pPr indent="0" lvl="0" marL="0" rtl="0" algn="l">
              <a:lnSpc>
                <a:spcPct val="100000"/>
              </a:lnSpc>
              <a:spcBef>
                <a:spcPts val="0"/>
              </a:spcBef>
              <a:spcAft>
                <a:spcPts val="0"/>
              </a:spcAft>
              <a:buSzPts val="3600"/>
              <a:buNone/>
            </a:pPr>
            <a:r>
              <a:t/>
            </a:r>
            <a:endParaRPr b="0" sz="2400"/>
          </a:p>
          <a:p>
            <a:pPr indent="-381000" lvl="0" marL="457200" rtl="0" algn="l">
              <a:lnSpc>
                <a:spcPct val="100000"/>
              </a:lnSpc>
              <a:spcBef>
                <a:spcPts val="0"/>
              </a:spcBef>
              <a:spcAft>
                <a:spcPts val="0"/>
              </a:spcAft>
              <a:buSzPts val="2400"/>
              <a:buChar char="-"/>
            </a:pPr>
            <a:r>
              <a:rPr b="0" lang="en" sz="2400"/>
              <a:t>Macrophage</a:t>
            </a:r>
            <a:endParaRPr b="0" sz="2400"/>
          </a:p>
          <a:p>
            <a:pPr indent="-381000" lvl="0" marL="457200" rtl="0" algn="l">
              <a:lnSpc>
                <a:spcPct val="100000"/>
              </a:lnSpc>
              <a:spcBef>
                <a:spcPts val="0"/>
              </a:spcBef>
              <a:spcAft>
                <a:spcPts val="0"/>
              </a:spcAft>
              <a:buSzPts val="2400"/>
              <a:buChar char="-"/>
            </a:pPr>
            <a:r>
              <a:rPr b="0" lang="en" sz="2400"/>
              <a:t>T-cell</a:t>
            </a:r>
            <a:endParaRPr b="0" sz="2400"/>
          </a:p>
          <a:p>
            <a:pPr indent="-381000" lvl="0" marL="457200" rtl="0" algn="l">
              <a:lnSpc>
                <a:spcPct val="100000"/>
              </a:lnSpc>
              <a:spcBef>
                <a:spcPts val="0"/>
              </a:spcBef>
              <a:spcAft>
                <a:spcPts val="0"/>
              </a:spcAft>
              <a:buSzPts val="2400"/>
              <a:buChar char="-"/>
            </a:pPr>
            <a:r>
              <a:rPr b="0" lang="en" sz="2400"/>
              <a:t>B-cell</a:t>
            </a:r>
            <a:endParaRPr b="0" sz="2400"/>
          </a:p>
          <a:p>
            <a:pPr indent="-381000" lvl="0" marL="457200" rtl="0" algn="l">
              <a:lnSpc>
                <a:spcPct val="100000"/>
              </a:lnSpc>
              <a:spcBef>
                <a:spcPts val="0"/>
              </a:spcBef>
              <a:spcAft>
                <a:spcPts val="0"/>
              </a:spcAft>
              <a:buSzPts val="2400"/>
              <a:buChar char="-"/>
            </a:pPr>
            <a:r>
              <a:rPr b="0" lang="en" sz="2400"/>
              <a:t>Antibody </a:t>
            </a:r>
            <a:endParaRPr b="0" sz="2400"/>
          </a:p>
          <a:p>
            <a:pPr indent="-381000" lvl="0" marL="457200" rtl="0" algn="l">
              <a:lnSpc>
                <a:spcPct val="100000"/>
              </a:lnSpc>
              <a:spcBef>
                <a:spcPts val="0"/>
              </a:spcBef>
              <a:spcAft>
                <a:spcPts val="0"/>
              </a:spcAft>
              <a:buSzPts val="2400"/>
              <a:buChar char="-"/>
            </a:pPr>
            <a:r>
              <a:rPr b="0" lang="en" sz="2400"/>
              <a:t>Antigen</a:t>
            </a:r>
            <a:endParaRPr b="0" sz="24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g8ff2e42e8c_0_15"/>
          <p:cNvSpPr txBox="1"/>
          <p:nvPr>
            <p:ph type="title"/>
          </p:nvPr>
        </p:nvSpPr>
        <p:spPr>
          <a:xfrm>
            <a:off x="730000" y="1318650"/>
            <a:ext cx="3300900" cy="1687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lang="en"/>
              <a:t>Lines of Defense</a:t>
            </a:r>
            <a:endParaRPr/>
          </a:p>
        </p:txBody>
      </p:sp>
      <p:sp>
        <p:nvSpPr>
          <p:cNvPr id="394" name="Google Shape;394;g8ff2e42e8c_0_15"/>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t/>
            </a:r>
            <a:endParaRPr/>
          </a:p>
        </p:txBody>
      </p:sp>
      <p:pic>
        <p:nvPicPr>
          <p:cNvPr id="395" name="Google Shape;395;g8ff2e42e8c_0_15"/>
          <p:cNvPicPr preferRelativeResize="0"/>
          <p:nvPr/>
        </p:nvPicPr>
        <p:blipFill rotWithShape="1">
          <a:blip r:embed="rId3">
            <a:alphaModFix/>
          </a:blip>
          <a:srcRect b="0" l="0" r="0" t="0"/>
          <a:stretch/>
        </p:blipFill>
        <p:spPr>
          <a:xfrm>
            <a:off x="4244350" y="0"/>
            <a:ext cx="4854400"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g8ff2e42e8c_0_10"/>
          <p:cNvPicPr preferRelativeResize="0"/>
          <p:nvPr/>
        </p:nvPicPr>
        <p:blipFill rotWithShape="1">
          <a:blip r:embed="rId3">
            <a:alphaModFix/>
          </a:blip>
          <a:srcRect b="0" l="0" r="0" t="0"/>
          <a:stretch/>
        </p:blipFill>
        <p:spPr>
          <a:xfrm>
            <a:off x="2467700" y="465275"/>
            <a:ext cx="6676301" cy="4678225"/>
          </a:xfrm>
          <a:prstGeom prst="rect">
            <a:avLst/>
          </a:prstGeom>
          <a:noFill/>
          <a:ln>
            <a:noFill/>
          </a:ln>
        </p:spPr>
      </p:pic>
      <p:sp>
        <p:nvSpPr>
          <p:cNvPr id="401" name="Google Shape;401;g8ff2e42e8c_0_10"/>
          <p:cNvSpPr txBox="1"/>
          <p:nvPr>
            <p:ph type="title"/>
          </p:nvPr>
        </p:nvSpPr>
        <p:spPr>
          <a:xfrm>
            <a:off x="730000" y="1318650"/>
            <a:ext cx="1814400" cy="138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b="0" lang="en" sz="1100" u="sng">
                <a:solidFill>
                  <a:schemeClr val="hlink"/>
                </a:solidFill>
                <a:latin typeface="Arial"/>
                <a:ea typeface="Arial"/>
                <a:cs typeface="Arial"/>
                <a:sym typeface="Arial"/>
                <a:hlinkClick r:id="rId4"/>
              </a:rPr>
              <a:t>https://slideplayer.com/slide/9467950/</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8ff2e42e8c_0_33"/>
          <p:cNvSpPr txBox="1"/>
          <p:nvPr>
            <p:ph type="title"/>
          </p:nvPr>
        </p:nvSpPr>
        <p:spPr>
          <a:xfrm>
            <a:off x="730000" y="1318650"/>
            <a:ext cx="1814400" cy="138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b="0" lang="en" sz="1100" u="sng">
                <a:solidFill>
                  <a:schemeClr val="hlink"/>
                </a:solidFill>
                <a:latin typeface="Arial"/>
                <a:ea typeface="Arial"/>
                <a:cs typeface="Arial"/>
                <a:sym typeface="Arial"/>
                <a:hlinkClick r:id="rId3"/>
              </a:rPr>
              <a:t>https://slideplayer.com/slide/9467950/</a:t>
            </a:r>
            <a:endParaRPr/>
          </a:p>
        </p:txBody>
      </p:sp>
      <p:pic>
        <p:nvPicPr>
          <p:cNvPr id="407" name="Google Shape;407;g8ff2e42e8c_0_33"/>
          <p:cNvPicPr preferRelativeResize="0"/>
          <p:nvPr/>
        </p:nvPicPr>
        <p:blipFill rotWithShape="1">
          <a:blip r:embed="rId4">
            <a:alphaModFix/>
          </a:blip>
          <a:srcRect b="16280" l="23364" r="23845" t="15853"/>
          <a:stretch/>
        </p:blipFill>
        <p:spPr>
          <a:xfrm>
            <a:off x="2830050" y="603850"/>
            <a:ext cx="6129105" cy="44299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5"/>
          <p:cNvPicPr preferRelativeResize="0"/>
          <p:nvPr/>
        </p:nvPicPr>
        <p:blipFill rotWithShape="1">
          <a:blip r:embed="rId3">
            <a:alphaModFix/>
          </a:blip>
          <a:srcRect b="0" l="0" r="0" t="0"/>
          <a:stretch/>
        </p:blipFill>
        <p:spPr>
          <a:xfrm>
            <a:off x="1751050" y="152400"/>
            <a:ext cx="2619375" cy="2181218"/>
          </a:xfrm>
          <a:prstGeom prst="rect">
            <a:avLst/>
          </a:prstGeom>
          <a:noFill/>
          <a:ln>
            <a:noFill/>
          </a:ln>
        </p:spPr>
      </p:pic>
      <p:pic>
        <p:nvPicPr>
          <p:cNvPr id="155" name="Google Shape;155;p5"/>
          <p:cNvPicPr preferRelativeResize="0"/>
          <p:nvPr/>
        </p:nvPicPr>
        <p:blipFill rotWithShape="1">
          <a:blip r:embed="rId4">
            <a:alphaModFix/>
          </a:blip>
          <a:srcRect b="0" l="0" r="0" t="0"/>
          <a:stretch/>
        </p:blipFill>
        <p:spPr>
          <a:xfrm>
            <a:off x="5452975" y="152400"/>
            <a:ext cx="2419350" cy="2419350"/>
          </a:xfrm>
          <a:prstGeom prst="rect">
            <a:avLst/>
          </a:prstGeom>
          <a:noFill/>
          <a:ln>
            <a:noFill/>
          </a:ln>
        </p:spPr>
      </p:pic>
      <p:pic>
        <p:nvPicPr>
          <p:cNvPr id="156" name="Google Shape;156;p5"/>
          <p:cNvPicPr preferRelativeResize="0"/>
          <p:nvPr/>
        </p:nvPicPr>
        <p:blipFill rotWithShape="1">
          <a:blip r:embed="rId5">
            <a:alphaModFix/>
          </a:blip>
          <a:srcRect b="0" l="0" r="0" t="0"/>
          <a:stretch/>
        </p:blipFill>
        <p:spPr>
          <a:xfrm>
            <a:off x="1484025" y="2656075"/>
            <a:ext cx="3062750" cy="2038125"/>
          </a:xfrm>
          <a:prstGeom prst="rect">
            <a:avLst/>
          </a:prstGeom>
          <a:noFill/>
          <a:ln>
            <a:noFill/>
          </a:ln>
        </p:spPr>
      </p:pic>
      <p:pic>
        <p:nvPicPr>
          <p:cNvPr id="157" name="Google Shape;157;p5"/>
          <p:cNvPicPr preferRelativeResize="0"/>
          <p:nvPr/>
        </p:nvPicPr>
        <p:blipFill rotWithShape="1">
          <a:blip r:embed="rId6">
            <a:alphaModFix/>
          </a:blip>
          <a:srcRect b="0" l="0" r="0" t="0"/>
          <a:stretch/>
        </p:blipFill>
        <p:spPr>
          <a:xfrm>
            <a:off x="4699175" y="2724150"/>
            <a:ext cx="3349925" cy="18822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8ff2e42e8c_0_51"/>
          <p:cNvSpPr txBox="1"/>
          <p:nvPr>
            <p:ph type="title"/>
          </p:nvPr>
        </p:nvSpPr>
        <p:spPr>
          <a:xfrm>
            <a:off x="730000" y="1318650"/>
            <a:ext cx="1814400" cy="138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b="0" lang="en" sz="1100" u="sng">
                <a:solidFill>
                  <a:schemeClr val="hlink"/>
                </a:solidFill>
                <a:latin typeface="Arial"/>
                <a:ea typeface="Arial"/>
                <a:cs typeface="Arial"/>
                <a:sym typeface="Arial"/>
                <a:hlinkClick r:id="rId3"/>
              </a:rPr>
              <a:t>https://pt.slideshare.net/Brodhurst/the-bodys-natural-defences/8</a:t>
            </a:r>
            <a:endParaRPr/>
          </a:p>
        </p:txBody>
      </p:sp>
      <p:pic>
        <p:nvPicPr>
          <p:cNvPr id="413" name="Google Shape;413;g8ff2e42e8c_0_51"/>
          <p:cNvPicPr preferRelativeResize="0"/>
          <p:nvPr/>
        </p:nvPicPr>
        <p:blipFill rotWithShape="1">
          <a:blip r:embed="rId4">
            <a:alphaModFix/>
          </a:blip>
          <a:srcRect b="0" l="0" r="0" t="0"/>
          <a:stretch/>
        </p:blipFill>
        <p:spPr>
          <a:xfrm>
            <a:off x="2818625" y="492400"/>
            <a:ext cx="6281501" cy="45483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g8ff2e42e8c_0_99"/>
          <p:cNvSpPr txBox="1"/>
          <p:nvPr>
            <p:ph type="title"/>
          </p:nvPr>
        </p:nvSpPr>
        <p:spPr>
          <a:xfrm>
            <a:off x="730000" y="1318650"/>
            <a:ext cx="1814400" cy="138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b="0" lang="en" sz="1100" u="sng">
                <a:solidFill>
                  <a:schemeClr val="hlink"/>
                </a:solidFill>
                <a:latin typeface="Arial"/>
                <a:ea typeface="Arial"/>
                <a:cs typeface="Arial"/>
                <a:sym typeface="Arial"/>
                <a:hlinkClick r:id="rId3"/>
              </a:rPr>
              <a:t>https://pt.slideshare.net/Brodhurst/the-bodys-natural-defences/8</a:t>
            </a:r>
            <a:endParaRPr/>
          </a:p>
        </p:txBody>
      </p:sp>
      <p:pic>
        <p:nvPicPr>
          <p:cNvPr id="419" name="Google Shape;419;g8ff2e42e8c_0_99"/>
          <p:cNvPicPr preferRelativeResize="0"/>
          <p:nvPr/>
        </p:nvPicPr>
        <p:blipFill rotWithShape="1">
          <a:blip r:embed="rId4">
            <a:alphaModFix/>
          </a:blip>
          <a:srcRect b="0" l="0" r="0" t="0"/>
          <a:stretch/>
        </p:blipFill>
        <p:spPr>
          <a:xfrm>
            <a:off x="2796700" y="492750"/>
            <a:ext cx="6237625" cy="46507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8ff2e42e8c_0_81"/>
          <p:cNvSpPr txBox="1"/>
          <p:nvPr>
            <p:ph type="title"/>
          </p:nvPr>
        </p:nvSpPr>
        <p:spPr>
          <a:xfrm>
            <a:off x="730000" y="1318650"/>
            <a:ext cx="1814400" cy="138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b="0" lang="en" sz="1100" u="sng">
                <a:solidFill>
                  <a:schemeClr val="hlink"/>
                </a:solidFill>
                <a:latin typeface="Arial"/>
                <a:ea typeface="Arial"/>
                <a:cs typeface="Arial"/>
                <a:sym typeface="Arial"/>
                <a:hlinkClick r:id="rId3"/>
              </a:rPr>
              <a:t>https://pt.slideshare.net/Brodhurst/the-bodys-natural-defences/8</a:t>
            </a:r>
            <a:endParaRPr/>
          </a:p>
        </p:txBody>
      </p:sp>
      <p:pic>
        <p:nvPicPr>
          <p:cNvPr id="425" name="Google Shape;425;g8ff2e42e8c_0_81"/>
          <p:cNvPicPr preferRelativeResize="0"/>
          <p:nvPr/>
        </p:nvPicPr>
        <p:blipFill rotWithShape="1">
          <a:blip r:embed="rId4">
            <a:alphaModFix/>
          </a:blip>
          <a:srcRect b="0" l="0" r="0" t="0"/>
          <a:stretch/>
        </p:blipFill>
        <p:spPr>
          <a:xfrm>
            <a:off x="2928300" y="484225"/>
            <a:ext cx="6215699" cy="46592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g8ff2e42e8c_0_92"/>
          <p:cNvSpPr txBox="1"/>
          <p:nvPr>
            <p:ph type="title"/>
          </p:nvPr>
        </p:nvSpPr>
        <p:spPr>
          <a:xfrm>
            <a:off x="730000" y="1318650"/>
            <a:ext cx="1814400" cy="138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b="0" lang="en" sz="1100" u="sng">
                <a:solidFill>
                  <a:schemeClr val="hlink"/>
                </a:solidFill>
                <a:latin typeface="Arial"/>
                <a:ea typeface="Arial"/>
                <a:cs typeface="Arial"/>
                <a:sym typeface="Arial"/>
                <a:hlinkClick r:id="rId3"/>
              </a:rPr>
              <a:t>https://pt.slideshare.net/Brodhurst/the-bodys-natural-defences/8</a:t>
            </a:r>
            <a:endParaRPr/>
          </a:p>
        </p:txBody>
      </p:sp>
      <p:pic>
        <p:nvPicPr>
          <p:cNvPr id="431" name="Google Shape;431;g8ff2e42e8c_0_92"/>
          <p:cNvPicPr preferRelativeResize="0"/>
          <p:nvPr/>
        </p:nvPicPr>
        <p:blipFill rotWithShape="1">
          <a:blip r:embed="rId4">
            <a:alphaModFix/>
          </a:blip>
          <a:srcRect b="0" l="0" r="0" t="0"/>
          <a:stretch/>
        </p:blipFill>
        <p:spPr>
          <a:xfrm>
            <a:off x="2829600" y="521424"/>
            <a:ext cx="6224325" cy="45504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8ff2e42e8c_0_86"/>
          <p:cNvSpPr txBox="1"/>
          <p:nvPr>
            <p:ph type="title"/>
          </p:nvPr>
        </p:nvSpPr>
        <p:spPr>
          <a:xfrm>
            <a:off x="730000" y="1318650"/>
            <a:ext cx="1814400" cy="138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b="0" lang="en" sz="1100" u="sng">
                <a:solidFill>
                  <a:schemeClr val="hlink"/>
                </a:solidFill>
                <a:latin typeface="Arial"/>
                <a:ea typeface="Arial"/>
                <a:cs typeface="Arial"/>
                <a:sym typeface="Arial"/>
                <a:hlinkClick r:id="rId3"/>
              </a:rPr>
              <a:t>https://pt.slideshare.net/Brodhurst/the-bodys-natural-defences/8</a:t>
            </a:r>
            <a:endParaRPr/>
          </a:p>
        </p:txBody>
      </p:sp>
      <p:pic>
        <p:nvPicPr>
          <p:cNvPr id="437" name="Google Shape;437;g8ff2e42e8c_0_86"/>
          <p:cNvPicPr preferRelativeResize="0"/>
          <p:nvPr/>
        </p:nvPicPr>
        <p:blipFill rotWithShape="1">
          <a:blip r:embed="rId4">
            <a:alphaModFix/>
          </a:blip>
          <a:srcRect b="0" l="0" r="0" t="0"/>
          <a:stretch/>
        </p:blipFill>
        <p:spPr>
          <a:xfrm>
            <a:off x="2597900" y="427600"/>
            <a:ext cx="6436424" cy="47159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g8ff2e42e8c_0_75"/>
          <p:cNvSpPr txBox="1"/>
          <p:nvPr>
            <p:ph type="title"/>
          </p:nvPr>
        </p:nvSpPr>
        <p:spPr>
          <a:xfrm>
            <a:off x="730000" y="1318650"/>
            <a:ext cx="1814400" cy="138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b="0" lang="en" sz="1100" u="sng">
                <a:solidFill>
                  <a:schemeClr val="hlink"/>
                </a:solidFill>
                <a:latin typeface="Arial"/>
                <a:ea typeface="Arial"/>
                <a:cs typeface="Arial"/>
                <a:sym typeface="Arial"/>
                <a:hlinkClick r:id="rId3"/>
              </a:rPr>
              <a:t>https://pt.slideshare.net/Brodhurst/the-bodys-natural-defences/8</a:t>
            </a:r>
            <a:endParaRPr/>
          </a:p>
        </p:txBody>
      </p:sp>
      <p:pic>
        <p:nvPicPr>
          <p:cNvPr id="443" name="Google Shape;443;g8ff2e42e8c_0_75"/>
          <p:cNvPicPr preferRelativeResize="0"/>
          <p:nvPr/>
        </p:nvPicPr>
        <p:blipFill rotWithShape="1">
          <a:blip r:embed="rId4">
            <a:alphaModFix/>
          </a:blip>
          <a:srcRect b="0" l="0" r="0" t="0"/>
          <a:stretch/>
        </p:blipFill>
        <p:spPr>
          <a:xfrm>
            <a:off x="2961200" y="487425"/>
            <a:ext cx="6182800" cy="45824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8ff2e42e8c_0_69"/>
          <p:cNvSpPr txBox="1"/>
          <p:nvPr>
            <p:ph type="title"/>
          </p:nvPr>
        </p:nvSpPr>
        <p:spPr>
          <a:xfrm>
            <a:off x="730000" y="1318650"/>
            <a:ext cx="1814400" cy="138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600"/>
              <a:buNone/>
            </a:pPr>
            <a:r>
              <a:rPr b="0" lang="en" sz="1100" u="sng">
                <a:solidFill>
                  <a:schemeClr val="hlink"/>
                </a:solidFill>
                <a:latin typeface="Arial"/>
                <a:ea typeface="Arial"/>
                <a:cs typeface="Arial"/>
                <a:sym typeface="Arial"/>
                <a:hlinkClick r:id="rId3"/>
              </a:rPr>
              <a:t>https://pt.slideshare.net/Brodhurst/the-bodys-natural-defences/8</a:t>
            </a:r>
            <a:endParaRPr/>
          </a:p>
        </p:txBody>
      </p:sp>
      <p:pic>
        <p:nvPicPr>
          <p:cNvPr id="449" name="Google Shape;449;g8ff2e42e8c_0_69"/>
          <p:cNvPicPr preferRelativeResize="0"/>
          <p:nvPr/>
        </p:nvPicPr>
        <p:blipFill rotWithShape="1">
          <a:blip r:embed="rId4">
            <a:alphaModFix/>
          </a:blip>
          <a:srcRect b="13183" l="16047" r="38478" t="25148"/>
          <a:stretch/>
        </p:blipFill>
        <p:spPr>
          <a:xfrm>
            <a:off x="2873475" y="490675"/>
            <a:ext cx="6270524" cy="465282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g8ff2e42e8c_0_108"/>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
              <a:t>Watch this </a:t>
            </a:r>
            <a:r>
              <a:rPr lang="en" u="sng">
                <a:solidFill>
                  <a:schemeClr val="hlink"/>
                </a:solidFill>
                <a:hlinkClick r:id="rId3"/>
              </a:rPr>
              <a:t>video</a:t>
            </a:r>
            <a:r>
              <a:rPr lang="en"/>
              <a:t> on Playposit and answer the questions.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6"/>
          <p:cNvPicPr preferRelativeResize="0"/>
          <p:nvPr/>
        </p:nvPicPr>
        <p:blipFill rotWithShape="1">
          <a:blip r:embed="rId3">
            <a:alphaModFix/>
          </a:blip>
          <a:srcRect b="0" l="0" r="0" t="0"/>
          <a:stretch/>
        </p:blipFill>
        <p:spPr>
          <a:xfrm>
            <a:off x="1051275" y="402100"/>
            <a:ext cx="2571750" cy="1781175"/>
          </a:xfrm>
          <a:prstGeom prst="rect">
            <a:avLst/>
          </a:prstGeom>
          <a:noFill/>
          <a:ln>
            <a:noFill/>
          </a:ln>
        </p:spPr>
      </p:pic>
      <p:pic>
        <p:nvPicPr>
          <p:cNvPr id="163" name="Google Shape;163;p6"/>
          <p:cNvPicPr preferRelativeResize="0"/>
          <p:nvPr/>
        </p:nvPicPr>
        <p:blipFill rotWithShape="1">
          <a:blip r:embed="rId4">
            <a:alphaModFix/>
          </a:blip>
          <a:srcRect b="0" l="0" r="0" t="0"/>
          <a:stretch/>
        </p:blipFill>
        <p:spPr>
          <a:xfrm>
            <a:off x="4112525" y="402100"/>
            <a:ext cx="3210381" cy="1781175"/>
          </a:xfrm>
          <a:prstGeom prst="rect">
            <a:avLst/>
          </a:prstGeom>
          <a:noFill/>
          <a:ln>
            <a:noFill/>
          </a:ln>
        </p:spPr>
      </p:pic>
      <p:pic>
        <p:nvPicPr>
          <p:cNvPr id="164" name="Google Shape;164;p6"/>
          <p:cNvPicPr preferRelativeResize="0"/>
          <p:nvPr/>
        </p:nvPicPr>
        <p:blipFill rotWithShape="1">
          <a:blip r:embed="rId5">
            <a:alphaModFix/>
          </a:blip>
          <a:srcRect b="3030" l="0" r="0" t="-3030"/>
          <a:stretch/>
        </p:blipFill>
        <p:spPr>
          <a:xfrm>
            <a:off x="576825" y="2183275"/>
            <a:ext cx="1695300" cy="2887900"/>
          </a:xfrm>
          <a:prstGeom prst="rect">
            <a:avLst/>
          </a:prstGeom>
          <a:noFill/>
          <a:ln>
            <a:noFill/>
          </a:ln>
        </p:spPr>
      </p:pic>
      <p:pic>
        <p:nvPicPr>
          <p:cNvPr id="165" name="Google Shape;165;p6"/>
          <p:cNvPicPr preferRelativeResize="0"/>
          <p:nvPr/>
        </p:nvPicPr>
        <p:blipFill rotWithShape="1">
          <a:blip r:embed="rId6">
            <a:alphaModFix/>
          </a:blip>
          <a:srcRect b="0" l="0" r="0" t="0"/>
          <a:stretch/>
        </p:blipFill>
        <p:spPr>
          <a:xfrm>
            <a:off x="2701775" y="2646950"/>
            <a:ext cx="5831912" cy="1781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7"/>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
              <a:t>What caused all those changes?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8"/>
          <p:cNvSpPr txBox="1"/>
          <p:nvPr>
            <p:ph type="title"/>
          </p:nvPr>
        </p:nvSpPr>
        <p:spPr>
          <a:xfrm>
            <a:off x="729450" y="864300"/>
            <a:ext cx="7021200" cy="298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600"/>
              <a:buNone/>
            </a:pPr>
            <a:r>
              <a:rPr lang="en"/>
              <a:t>Microorganisms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9"/>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p>
            <a:pPr indent="-368300" lvl="0" marL="457200" rtl="0" algn="l">
              <a:lnSpc>
                <a:spcPct val="100000"/>
              </a:lnSpc>
              <a:spcBef>
                <a:spcPts val="0"/>
              </a:spcBef>
              <a:spcAft>
                <a:spcPts val="0"/>
              </a:spcAft>
              <a:buSzPts val="2200"/>
              <a:buChar char="●"/>
            </a:pPr>
            <a:r>
              <a:rPr b="0" lang="en" sz="2200"/>
              <a:t>How would you define a “microorganism” or a “microbe”? </a:t>
            </a:r>
            <a:endParaRPr b="0" sz="2200"/>
          </a:p>
          <a:p>
            <a:pPr indent="0" lvl="0" marL="457200" rtl="0" algn="l">
              <a:lnSpc>
                <a:spcPct val="100000"/>
              </a:lnSpc>
              <a:spcBef>
                <a:spcPts val="0"/>
              </a:spcBef>
              <a:spcAft>
                <a:spcPts val="0"/>
              </a:spcAft>
              <a:buSzPts val="3600"/>
              <a:buNone/>
            </a:pPr>
            <a:r>
              <a:t/>
            </a:r>
            <a:endParaRPr b="0" sz="2200"/>
          </a:p>
          <a:p>
            <a:pPr indent="0" lvl="0" marL="457200" rtl="0" algn="l">
              <a:lnSpc>
                <a:spcPct val="100000"/>
              </a:lnSpc>
              <a:spcBef>
                <a:spcPts val="0"/>
              </a:spcBef>
              <a:spcAft>
                <a:spcPts val="0"/>
              </a:spcAft>
              <a:buSzPts val="3600"/>
              <a:buNone/>
            </a:pPr>
            <a:r>
              <a:t/>
            </a:r>
            <a:endParaRPr b="0" sz="2200"/>
          </a:p>
          <a:p>
            <a:pPr indent="-368300" lvl="0" marL="457200" rtl="0" algn="l">
              <a:lnSpc>
                <a:spcPct val="100000"/>
              </a:lnSpc>
              <a:spcBef>
                <a:spcPts val="0"/>
              </a:spcBef>
              <a:spcAft>
                <a:spcPts val="0"/>
              </a:spcAft>
              <a:buSzPts val="2200"/>
              <a:buChar char="●"/>
            </a:pPr>
            <a:r>
              <a:rPr b="0" lang="en" sz="2200"/>
              <a:t>What do you know about microorganisms? Are they all bad? </a:t>
            </a:r>
            <a:endParaRPr b="0" sz="2200"/>
          </a:p>
          <a:p>
            <a:pPr indent="0" lvl="0" marL="457200" rtl="0" algn="l">
              <a:lnSpc>
                <a:spcPct val="100000"/>
              </a:lnSpc>
              <a:spcBef>
                <a:spcPts val="0"/>
              </a:spcBef>
              <a:spcAft>
                <a:spcPts val="0"/>
              </a:spcAft>
              <a:buSzPts val="3600"/>
              <a:buNone/>
            </a:pPr>
            <a:r>
              <a:t/>
            </a:r>
            <a:endParaRPr b="0" sz="2200"/>
          </a:p>
          <a:p>
            <a:pPr indent="0" lvl="0" marL="457200" rtl="0" algn="l">
              <a:lnSpc>
                <a:spcPct val="100000"/>
              </a:lnSpc>
              <a:spcBef>
                <a:spcPts val="0"/>
              </a:spcBef>
              <a:spcAft>
                <a:spcPts val="0"/>
              </a:spcAft>
              <a:buSzPts val="3600"/>
              <a:buNone/>
            </a:pPr>
            <a:r>
              <a:t/>
            </a:r>
            <a:endParaRPr b="0" sz="2200"/>
          </a:p>
          <a:p>
            <a:pPr indent="-368300" lvl="0" marL="457200" rtl="0" algn="l">
              <a:lnSpc>
                <a:spcPct val="100000"/>
              </a:lnSpc>
              <a:spcBef>
                <a:spcPts val="0"/>
              </a:spcBef>
              <a:spcAft>
                <a:spcPts val="0"/>
              </a:spcAft>
              <a:buSzPts val="2200"/>
              <a:buChar char="●"/>
            </a:pPr>
            <a:r>
              <a:rPr b="0" lang="en" sz="2200"/>
              <a:t>Do they affect only human beings? </a:t>
            </a:r>
            <a:endParaRPr b="0" sz="22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