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Lst>
  <p:sldSz cy="5143500" cx="9144000"/>
  <p:notesSz cx="6858000" cy="9144000"/>
  <p:embeddedFontLst>
    <p:embeddedFont>
      <p:font typeface="Raleway"/>
      <p:regular r:id="rId66"/>
      <p:bold r:id="rId67"/>
      <p:italic r:id="rId68"/>
      <p:boldItalic r:id="rId69"/>
    </p:embeddedFont>
    <p:embeddedFont>
      <p:font typeface="Lato"/>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923">
          <p15:clr>
            <a:srgbClr val="A4A3A4"/>
          </p15:clr>
        </p15:guide>
      </p15:sldGuideLst>
    </p:ext>
    <p:ext uri="http://customooxmlschemas.google.com/">
      <go:slidesCustomData xmlns:go="http://customooxmlschemas.google.com/" r:id="rId74" roundtripDataSignature="AMtx7mioO1cLh7887HuaGrdJzcZWlNMu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923"/>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Lato-boldItalic.fntdata"/><Relationship Id="rId72" Type="http://schemas.openxmlformats.org/officeDocument/2006/relationships/font" Target="fonts/Lato-italic.fntdata"/><Relationship Id="rId31" Type="http://schemas.openxmlformats.org/officeDocument/2006/relationships/slide" Target="slides/slide26.xml"/><Relationship Id="rId30" Type="http://schemas.openxmlformats.org/officeDocument/2006/relationships/slide" Target="slides/slide25.xml"/><Relationship Id="rId74" Type="http://customschemas.google.com/relationships/presentationmetadata" Target="meta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Lato-bold.fntdata"/><Relationship Id="rId70" Type="http://schemas.openxmlformats.org/officeDocument/2006/relationships/font" Target="fonts/Lato-regular.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font" Target="fonts/Raleway-regular.fntdata"/><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Raleway-italic.fntdata"/><Relationship Id="rId23" Type="http://schemas.openxmlformats.org/officeDocument/2006/relationships/slide" Target="slides/slide18.xml"/><Relationship Id="rId67" Type="http://schemas.openxmlformats.org/officeDocument/2006/relationships/font" Target="fonts/Raleway-bold.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Raleway-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a161bb4d8e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a161bb4d8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p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p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p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p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90"/>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90"/>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90"/>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90"/>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4" name="Google Shape;14;p90"/>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9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7" name="Shape 57"/>
        <p:cNvGrpSpPr/>
        <p:nvPr/>
      </p:nvGrpSpPr>
      <p:grpSpPr>
        <a:xfrm>
          <a:off x="0" y="0"/>
          <a:ext cx="0" cy="0"/>
          <a:chOff x="0" y="0"/>
          <a:chExt cx="0" cy="0"/>
        </a:xfrm>
      </p:grpSpPr>
      <p:cxnSp>
        <p:nvCxnSpPr>
          <p:cNvPr id="58" name="Google Shape;58;p99"/>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9" name="Google Shape;59;p9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60" name="Google Shape;60;p99"/>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61" name="Google Shape;61;p9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2" name="Shape 62"/>
        <p:cNvGrpSpPr/>
        <p:nvPr/>
      </p:nvGrpSpPr>
      <p:grpSpPr>
        <a:xfrm>
          <a:off x="0" y="0"/>
          <a:ext cx="0" cy="0"/>
          <a:chOff x="0" y="0"/>
          <a:chExt cx="0" cy="0"/>
        </a:xfrm>
      </p:grpSpPr>
      <p:cxnSp>
        <p:nvCxnSpPr>
          <p:cNvPr id="63" name="Google Shape;63;p10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4" name="Google Shape;64;p100"/>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5" name="Google Shape;65;p100"/>
          <p:cNvSpPr txBox="1"/>
          <p:nvPr>
            <p:ph hasCustomPrompt="1"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6" name="Google Shape;66;p100"/>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7" name="Google Shape;67;p10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16" name="Shape 16"/>
        <p:cNvGrpSpPr/>
        <p:nvPr/>
      </p:nvGrpSpPr>
      <p:grpSpPr>
        <a:xfrm>
          <a:off x="0" y="0"/>
          <a:ext cx="0" cy="0"/>
          <a:chOff x="0" y="0"/>
          <a:chExt cx="0" cy="0"/>
        </a:xfrm>
      </p:grpSpPr>
      <p:cxnSp>
        <p:nvCxnSpPr>
          <p:cNvPr id="17" name="Google Shape;17;p91"/>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8" name="Google Shape;18;p91"/>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9" name="Google Shape;19;p9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 name="Shape 20"/>
        <p:cNvGrpSpPr/>
        <p:nvPr/>
      </p:nvGrpSpPr>
      <p:grpSpPr>
        <a:xfrm>
          <a:off x="0" y="0"/>
          <a:ext cx="0" cy="0"/>
          <a:chOff x="0" y="0"/>
          <a:chExt cx="0" cy="0"/>
        </a:xfrm>
      </p:grpSpPr>
      <p:sp>
        <p:nvSpPr>
          <p:cNvPr id="21" name="Google Shape;21;p92"/>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2" name="Google Shape;22;p9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cxnSp>
        <p:nvCxnSpPr>
          <p:cNvPr id="24" name="Google Shape;24;p93"/>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5" name="Google Shape;25;p93"/>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6" name="Google Shape;26;p93"/>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7" name="Google Shape;27;p9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8" name="Google Shape;28;p93"/>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93"/>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0" name="Google Shape;30;p9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 name="Shape 31"/>
        <p:cNvGrpSpPr/>
        <p:nvPr/>
      </p:nvGrpSpPr>
      <p:grpSpPr>
        <a:xfrm>
          <a:off x="0" y="0"/>
          <a:ext cx="0" cy="0"/>
          <a:chOff x="0" y="0"/>
          <a:chExt cx="0" cy="0"/>
        </a:xfrm>
      </p:grpSpPr>
      <p:sp>
        <p:nvSpPr>
          <p:cNvPr id="32" name="Google Shape;32;p9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cxnSp>
        <p:nvCxnSpPr>
          <p:cNvPr id="34" name="Google Shape;34;p9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5" name="Google Shape;35;p9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6" name="Google Shape;36;p9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7" name="Google Shape;37;p9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8" name="Google Shape;38;p95"/>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9" name="Google Shape;39;p9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cxnSp>
        <p:nvCxnSpPr>
          <p:cNvPr id="41" name="Google Shape;41;p96"/>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2" name="Google Shape;42;p96"/>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3" name="Google Shape;43;p96"/>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4" name="Google Shape;44;p9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5" name="Shape 45"/>
        <p:cNvGrpSpPr/>
        <p:nvPr/>
      </p:nvGrpSpPr>
      <p:grpSpPr>
        <a:xfrm>
          <a:off x="0" y="0"/>
          <a:ext cx="0" cy="0"/>
          <a:chOff x="0" y="0"/>
          <a:chExt cx="0" cy="0"/>
        </a:xfrm>
      </p:grpSpPr>
      <p:cxnSp>
        <p:nvCxnSpPr>
          <p:cNvPr id="46" name="Google Shape;46;p97"/>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47" name="Google Shape;47;p97"/>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7"/>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49" name="Google Shape;49;p9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p98"/>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2" name="Google Shape;52;p98"/>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3" name="Google Shape;53;p98"/>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54" name="Google Shape;54;p98"/>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5" name="Google Shape;55;p98"/>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56" name="Google Shape;56;p9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8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 name="Google Shape;7;p89"/>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8" name="Google Shape;8;p8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hyperlink" Target="http://www.youtube.com/watch?v=sxd1IKNBnfQ" TargetMode="External"/><Relationship Id="rId4" Type="http://schemas.openxmlformats.org/officeDocument/2006/relationships/image" Target="../media/image10.jpg"/><Relationship Id="rId5" Type="http://schemas.openxmlformats.org/officeDocument/2006/relationships/hyperlink" Target="https://www.imaginationstationtoledo.org/educator/activities/extract-dn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docs.google.com/document/d/1QTYmnnnt7Oo3wquI6rIIRvUqt7CP_M5i6ekx4ZqbTag/edit?usp=shar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1.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nlm.nih.gov/exhibition/sciencemagicmedicine/pdf/lesson1.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21.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3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 Id="rId3" Type="http://schemas.openxmlformats.org/officeDocument/2006/relationships/image" Target="../media/image3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 Id="rId3" Type="http://schemas.openxmlformats.org/officeDocument/2006/relationships/image" Target="../media/image3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 Id="rId3" Type="http://schemas.openxmlformats.org/officeDocument/2006/relationships/image" Target="../media/image3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 Id="rId3" Type="http://schemas.openxmlformats.org/officeDocument/2006/relationships/image" Target="../media/image3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 Id="rId3" Type="http://schemas.openxmlformats.org/officeDocument/2006/relationships/image" Target="../media/image3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 Id="rId3" Type="http://schemas.openxmlformats.org/officeDocument/2006/relationships/image" Target="../media/image3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s://drive.google.com/file/d/1V31be_uJHaFq1nTpAJg2crE2wqTEGWNG/view?usp=sharing" TargetMode="External"/><Relationship Id="rId4" Type="http://schemas.openxmlformats.org/officeDocument/2006/relationships/hyperlink" Target="https://drive.google.com/file/d/18ao-zEI9BzShIs0PFTepq6caKttNSYEC/view?usp=sharing"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hyperlink" Target="https://www.youtube.com/watch?v=PyP_5EgQBmE" TargetMode="External"/><Relationship Id="rId4" Type="http://schemas.openxmlformats.org/officeDocument/2006/relationships/hyperlink" Target="http://www.glencoe.com/sites/common_assets/science/virtual_labs/E09/E09.html" TargetMode="External"/><Relationship Id="rId9" Type="http://schemas.openxmlformats.org/officeDocument/2006/relationships/hyperlink" Target="https://www.methacton.org/cms/lib/PA01000176/Centricity/Domain/350/Monohybrid%20Cross%20Worksheet%20-%20Key.pdf" TargetMode="External"/><Relationship Id="rId5" Type="http://schemas.openxmlformats.org/officeDocument/2006/relationships/hyperlink" Target="https://docs.google.com/document/d/1v_E-QblD6a0fY_3zpSukwm7yv-lSF8BFsPkpgnIAtoI/edit?usp=sharing" TargetMode="External"/><Relationship Id="rId6" Type="http://schemas.openxmlformats.org/officeDocument/2006/relationships/hyperlink" Target="https://learn.genetics.utah.edu/content/pigeons/pigeonetics/" TargetMode="External"/><Relationship Id="rId7" Type="http://schemas.openxmlformats.org/officeDocument/2006/relationships/hyperlink" Target="https://docs.google.com/document/d/1MvSE3CVUqOM5ribJppLlg91uET8RIFMxKdbvI2jUlxY/edit?usp=sharing" TargetMode="External"/><Relationship Id="rId8" Type="http://schemas.openxmlformats.org/officeDocument/2006/relationships/hyperlink" Target="https://docs.google.com/document/d/12Cu4nLPqq6Ly_1hMNzVnmQv0XtuLgU8_DPV1nbVlbms/edit?usp=shar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 Id="rId3" Type="http://schemas.openxmlformats.org/officeDocument/2006/relationships/hyperlink" Target="https://drive.google.com/file/d/1iH6s4gtTsZYG4G6wK3xQgKn5ApD-DH69/view?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en"/>
              <a:t>MYP 3 (2019-20) Sciences: Genetics</a:t>
            </a:r>
            <a:endParaRPr/>
          </a:p>
        </p:txBody>
      </p:sp>
      <p:sp>
        <p:nvSpPr>
          <p:cNvPr id="73" name="Google Shape;73;p1"/>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
              <a:t>Ms. Mansi Gandhi</a:t>
            </a:r>
            <a:endParaRPr/>
          </a:p>
          <a:p>
            <a:pPr indent="0" lvl="0" marL="0" rtl="0" algn="l">
              <a:lnSpc>
                <a:spcPct val="100000"/>
              </a:lnSpc>
              <a:spcBef>
                <a:spcPts val="0"/>
              </a:spcBef>
              <a:spcAft>
                <a:spcPts val="0"/>
              </a:spcAft>
              <a:buSzPts val="18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7"/>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600"/>
              <a:t>What are these differences and what causes them?</a:t>
            </a:r>
            <a:endParaRPr sz="2600"/>
          </a:p>
        </p:txBody>
      </p:sp>
      <p:sp>
        <p:nvSpPr>
          <p:cNvPr id="125" name="Google Shape;125;p37"/>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VARIATION: differences between individuals of the same species</a:t>
            </a:r>
            <a:endParaRPr/>
          </a:p>
          <a:p>
            <a:pPr indent="0" lvl="0" marL="0" rtl="0" algn="l">
              <a:lnSpc>
                <a:spcPct val="115000"/>
              </a:lnSpc>
              <a:spcBef>
                <a:spcPts val="1600"/>
              </a:spcBef>
              <a:spcAft>
                <a:spcPts val="0"/>
              </a:spcAft>
              <a:buSzPts val="1800"/>
              <a:buNone/>
            </a:pPr>
            <a:r>
              <a:rPr lang="en"/>
              <a:t>GENETICS: Study of genes</a:t>
            </a:r>
            <a:endParaRPr/>
          </a:p>
          <a:p>
            <a:pPr indent="0" lvl="0" marL="0" rtl="0" algn="l">
              <a:lnSpc>
                <a:spcPct val="115000"/>
              </a:lnSpc>
              <a:spcBef>
                <a:spcPts val="1600"/>
              </a:spcBef>
              <a:spcAft>
                <a:spcPts val="0"/>
              </a:spcAft>
              <a:buSzPts val="1800"/>
              <a:buNone/>
            </a:pPr>
            <a:r>
              <a:rPr lang="en"/>
              <a:t>INHERITANCE: Passing of traits from one generation to another</a:t>
            </a:r>
            <a:endParaRPr/>
          </a:p>
          <a:p>
            <a:pPr indent="0" lvl="0" marL="0" rtl="0" algn="l">
              <a:lnSpc>
                <a:spcPct val="115000"/>
              </a:lnSpc>
              <a:spcBef>
                <a:spcPts val="1600"/>
              </a:spcBef>
              <a:spcAft>
                <a:spcPts val="1600"/>
              </a:spcAft>
              <a:buSzPts val="1800"/>
              <a:buNone/>
            </a:pPr>
            <a:r>
              <a:rPr lang="en"/>
              <a:t>Genetic material: Genes, chromosomes, De-oxy-ribo-nucelic acid (DNA) found in the nucleus of a cell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38"/>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Inherited Variation</a:t>
            </a:r>
            <a:endParaRPr/>
          </a:p>
        </p:txBody>
      </p:sp>
      <p:sp>
        <p:nvSpPr>
          <p:cNvPr id="131" name="Google Shape;131;p38"/>
          <p:cNvSpPr txBox="1"/>
          <p:nvPr>
            <p:ph idx="1" type="body"/>
          </p:nvPr>
        </p:nvSpPr>
        <p:spPr>
          <a:xfrm>
            <a:off x="2410100" y="1272525"/>
            <a:ext cx="6321600" cy="33255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lang="en" sz="1500">
                <a:solidFill>
                  <a:srgbClr val="231F20"/>
                </a:solidFill>
                <a:latin typeface="Arial"/>
                <a:ea typeface="Arial"/>
                <a:cs typeface="Arial"/>
                <a:sym typeface="Arial"/>
              </a:rPr>
              <a:t>Differences due to genes passed on from the parents to the offspring </a:t>
            </a:r>
            <a:endParaRPr sz="1500">
              <a:solidFill>
                <a:srgbClr val="231F20"/>
              </a:solidFill>
              <a:latin typeface="Arial"/>
              <a:ea typeface="Arial"/>
              <a:cs typeface="Arial"/>
              <a:sym typeface="Arial"/>
            </a:endParaRPr>
          </a:p>
          <a:p>
            <a:pPr indent="-323850" lvl="0" marL="457200" rtl="0" algn="l">
              <a:lnSpc>
                <a:spcPct val="115000"/>
              </a:lnSpc>
              <a:spcBef>
                <a:spcPts val="1000"/>
              </a:spcBef>
              <a:spcAft>
                <a:spcPts val="0"/>
              </a:spcAft>
              <a:buSzPts val="1500"/>
              <a:buChar char="●"/>
            </a:pPr>
            <a:r>
              <a:rPr lang="en" sz="1500">
                <a:solidFill>
                  <a:srgbClr val="231F20"/>
                </a:solidFill>
                <a:latin typeface="Arial"/>
                <a:ea typeface="Arial"/>
                <a:cs typeface="Arial"/>
                <a:sym typeface="Arial"/>
              </a:rPr>
              <a:t>Living organisms usually look a little like their parents. This is because they get half of their genetic material from each parent.</a:t>
            </a:r>
            <a:endParaRPr sz="1500">
              <a:solidFill>
                <a:srgbClr val="231F20"/>
              </a:solidFill>
              <a:latin typeface="Arial"/>
              <a:ea typeface="Arial"/>
              <a:cs typeface="Arial"/>
              <a:sym typeface="Arial"/>
            </a:endParaRPr>
          </a:p>
          <a:p>
            <a:pPr indent="-323850" lvl="0" marL="457200" rtl="0" algn="l">
              <a:lnSpc>
                <a:spcPct val="115000"/>
              </a:lnSpc>
              <a:spcBef>
                <a:spcPts val="1000"/>
              </a:spcBef>
              <a:spcAft>
                <a:spcPts val="0"/>
              </a:spcAft>
              <a:buSzPts val="1500"/>
              <a:buChar char="●"/>
            </a:pPr>
            <a:r>
              <a:rPr lang="en" sz="1500">
                <a:solidFill>
                  <a:srgbClr val="231F20"/>
                </a:solidFill>
                <a:latin typeface="Arial"/>
                <a:ea typeface="Arial"/>
                <a:cs typeface="Arial"/>
                <a:sym typeface="Arial"/>
              </a:rPr>
              <a:t>Each egg cell and each sperm cell contains half of the genetic information needed for an individual. When these join at </a:t>
            </a:r>
            <a:r>
              <a:rPr b="1" lang="en" sz="1500">
                <a:solidFill>
                  <a:srgbClr val="231F20"/>
                </a:solidFill>
                <a:latin typeface="Arial"/>
                <a:ea typeface="Arial"/>
                <a:cs typeface="Arial"/>
                <a:sym typeface="Arial"/>
              </a:rPr>
              <a:t>fertilisation</a:t>
            </a:r>
            <a:r>
              <a:rPr lang="en" sz="1500">
                <a:solidFill>
                  <a:srgbClr val="231F20"/>
                </a:solidFill>
                <a:latin typeface="Arial"/>
                <a:ea typeface="Arial"/>
                <a:cs typeface="Arial"/>
                <a:sym typeface="Arial"/>
              </a:rPr>
              <a:t> a new cell is formed with all the genetic information needed for an individual.</a:t>
            </a:r>
            <a:endParaRPr sz="1500">
              <a:solidFill>
                <a:srgbClr val="231F20"/>
              </a:solidFill>
              <a:latin typeface="Arial"/>
              <a:ea typeface="Arial"/>
              <a:cs typeface="Arial"/>
              <a:sym typeface="Arial"/>
            </a:endParaRPr>
          </a:p>
          <a:p>
            <a:pPr indent="-323850" lvl="0" marL="457200" rtl="0" algn="l">
              <a:lnSpc>
                <a:spcPct val="115000"/>
              </a:lnSpc>
              <a:spcBef>
                <a:spcPts val="1000"/>
              </a:spcBef>
              <a:spcAft>
                <a:spcPts val="0"/>
              </a:spcAft>
              <a:buSzPts val="1500"/>
              <a:buChar char="●"/>
            </a:pPr>
            <a:r>
              <a:rPr lang="en" sz="1500">
                <a:solidFill>
                  <a:srgbClr val="231F20"/>
                </a:solidFill>
                <a:latin typeface="Arial"/>
                <a:ea typeface="Arial"/>
                <a:cs typeface="Arial"/>
                <a:sym typeface="Arial"/>
              </a:rPr>
              <a:t>Examples: eye colour, hair colour, skin colour, lobed or lobeless ears, ability to roll your tongue, red colour of a flower</a:t>
            </a:r>
            <a:endParaRPr sz="1500">
              <a:solidFill>
                <a:srgbClr val="231F20"/>
              </a:solidFill>
              <a:latin typeface="Arial"/>
              <a:ea typeface="Arial"/>
              <a:cs typeface="Arial"/>
              <a:sym typeface="Arial"/>
            </a:endParaRPr>
          </a:p>
          <a:p>
            <a:pPr indent="0" lvl="0" marL="457200" rtl="0" algn="l">
              <a:lnSpc>
                <a:spcPct val="115000"/>
              </a:lnSpc>
              <a:spcBef>
                <a:spcPts val="1600"/>
              </a:spcBef>
              <a:spcAft>
                <a:spcPts val="1600"/>
              </a:spcAft>
              <a:buSzPts val="1800"/>
              <a:buNone/>
            </a:pPr>
            <a:r>
              <a:t/>
            </a:r>
            <a:endParaRPr sz="1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9"/>
          <p:cNvSpPr txBox="1"/>
          <p:nvPr>
            <p:ph idx="4294967295" type="title"/>
          </p:nvPr>
        </p:nvSpPr>
        <p:spPr>
          <a:xfrm>
            <a:off x="495250" y="3473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Inherited Variation</a:t>
            </a:r>
            <a:endParaRPr/>
          </a:p>
        </p:txBody>
      </p:sp>
      <p:pic>
        <p:nvPicPr>
          <p:cNvPr id="137" name="Google Shape;137;p39"/>
          <p:cNvPicPr preferRelativeResize="0"/>
          <p:nvPr/>
        </p:nvPicPr>
        <p:blipFill rotWithShape="1">
          <a:blip r:embed="rId3">
            <a:alphaModFix/>
          </a:blip>
          <a:srcRect b="0" l="0" r="0" t="0"/>
          <a:stretch/>
        </p:blipFill>
        <p:spPr>
          <a:xfrm>
            <a:off x="762000" y="1058950"/>
            <a:ext cx="4867670" cy="3627350"/>
          </a:xfrm>
          <a:prstGeom prst="rect">
            <a:avLst/>
          </a:prstGeom>
          <a:noFill/>
          <a:ln>
            <a:noFill/>
          </a:ln>
        </p:spPr>
      </p:pic>
      <p:pic>
        <p:nvPicPr>
          <p:cNvPr id="138" name="Google Shape;138;p39"/>
          <p:cNvPicPr preferRelativeResize="0"/>
          <p:nvPr/>
        </p:nvPicPr>
        <p:blipFill rotWithShape="1">
          <a:blip r:embed="rId4">
            <a:alphaModFix/>
          </a:blip>
          <a:srcRect b="0" l="0" r="0" t="0"/>
          <a:stretch/>
        </p:blipFill>
        <p:spPr>
          <a:xfrm>
            <a:off x="4271075" y="1592350"/>
            <a:ext cx="5863525" cy="2612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4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Environmental Variation</a:t>
            </a:r>
            <a:endParaRPr/>
          </a:p>
        </p:txBody>
      </p:sp>
      <p:sp>
        <p:nvSpPr>
          <p:cNvPr id="144" name="Google Shape;144;p40"/>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400">
                <a:solidFill>
                  <a:srgbClr val="231F20"/>
                </a:solidFill>
                <a:latin typeface="Arial"/>
                <a:ea typeface="Arial"/>
                <a:cs typeface="Arial"/>
                <a:sym typeface="Arial"/>
              </a:rPr>
              <a:t>Characteristics of animal and plant species can be affected by factors such as:</a:t>
            </a:r>
            <a:endParaRPr sz="1400">
              <a:solidFill>
                <a:srgbClr val="231F20"/>
              </a:solidFill>
              <a:latin typeface="Arial"/>
              <a:ea typeface="Arial"/>
              <a:cs typeface="Arial"/>
              <a:sym typeface="Arial"/>
            </a:endParaRPr>
          </a:p>
          <a:p>
            <a:pPr indent="-317500" lvl="0" marL="609600" rtl="0" algn="l">
              <a:lnSpc>
                <a:spcPct val="115000"/>
              </a:lnSpc>
              <a:spcBef>
                <a:spcPts val="1200"/>
              </a:spcBef>
              <a:spcAft>
                <a:spcPts val="0"/>
              </a:spcAft>
              <a:buClr>
                <a:srgbClr val="231F20"/>
              </a:buClr>
              <a:buSzPts val="1400"/>
              <a:buFont typeface="Arial"/>
              <a:buChar char="●"/>
            </a:pPr>
            <a:r>
              <a:rPr lang="en" sz="1400">
                <a:solidFill>
                  <a:srgbClr val="231F20"/>
                </a:solidFill>
                <a:latin typeface="Arial"/>
                <a:ea typeface="Arial"/>
                <a:cs typeface="Arial"/>
                <a:sym typeface="Arial"/>
              </a:rPr>
              <a:t>climate</a:t>
            </a:r>
            <a:endParaRPr sz="1400">
              <a:solidFill>
                <a:srgbClr val="231F20"/>
              </a:solidFill>
              <a:latin typeface="Arial"/>
              <a:ea typeface="Arial"/>
              <a:cs typeface="Arial"/>
              <a:sym typeface="Arial"/>
            </a:endParaRPr>
          </a:p>
          <a:p>
            <a:pPr indent="-317500" lvl="0" marL="609600" rtl="0" algn="l">
              <a:lnSpc>
                <a:spcPct val="115000"/>
              </a:lnSpc>
              <a:spcBef>
                <a:spcPts val="0"/>
              </a:spcBef>
              <a:spcAft>
                <a:spcPts val="0"/>
              </a:spcAft>
              <a:buClr>
                <a:srgbClr val="231F20"/>
              </a:buClr>
              <a:buSzPts val="1400"/>
              <a:buFont typeface="Arial"/>
              <a:buChar char="●"/>
            </a:pPr>
            <a:r>
              <a:rPr lang="en" sz="1400">
                <a:solidFill>
                  <a:srgbClr val="231F20"/>
                </a:solidFill>
                <a:latin typeface="Arial"/>
                <a:ea typeface="Arial"/>
                <a:cs typeface="Arial"/>
                <a:sym typeface="Arial"/>
              </a:rPr>
              <a:t>diet</a:t>
            </a:r>
            <a:endParaRPr sz="1400">
              <a:solidFill>
                <a:srgbClr val="231F20"/>
              </a:solidFill>
              <a:latin typeface="Arial"/>
              <a:ea typeface="Arial"/>
              <a:cs typeface="Arial"/>
              <a:sym typeface="Arial"/>
            </a:endParaRPr>
          </a:p>
          <a:p>
            <a:pPr indent="-317500" lvl="0" marL="609600" rtl="0" algn="l">
              <a:lnSpc>
                <a:spcPct val="115000"/>
              </a:lnSpc>
              <a:spcBef>
                <a:spcPts val="0"/>
              </a:spcBef>
              <a:spcAft>
                <a:spcPts val="0"/>
              </a:spcAft>
              <a:buClr>
                <a:srgbClr val="231F20"/>
              </a:buClr>
              <a:buSzPts val="1400"/>
              <a:buFont typeface="Arial"/>
              <a:buChar char="●"/>
            </a:pPr>
            <a:r>
              <a:rPr lang="en" sz="1400">
                <a:solidFill>
                  <a:srgbClr val="231F20"/>
                </a:solidFill>
                <a:latin typeface="Arial"/>
                <a:ea typeface="Arial"/>
                <a:cs typeface="Arial"/>
                <a:sym typeface="Arial"/>
              </a:rPr>
              <a:t>culture</a:t>
            </a:r>
            <a:endParaRPr sz="1400">
              <a:solidFill>
                <a:srgbClr val="231F20"/>
              </a:solidFill>
              <a:latin typeface="Arial"/>
              <a:ea typeface="Arial"/>
              <a:cs typeface="Arial"/>
              <a:sym typeface="Arial"/>
            </a:endParaRPr>
          </a:p>
          <a:p>
            <a:pPr indent="-317500" lvl="0" marL="609600" rtl="0" algn="l">
              <a:lnSpc>
                <a:spcPct val="115000"/>
              </a:lnSpc>
              <a:spcBef>
                <a:spcPts val="0"/>
              </a:spcBef>
              <a:spcAft>
                <a:spcPts val="0"/>
              </a:spcAft>
              <a:buClr>
                <a:srgbClr val="231F20"/>
              </a:buClr>
              <a:buSzPts val="1400"/>
              <a:buFont typeface="Arial"/>
              <a:buChar char="●"/>
            </a:pPr>
            <a:r>
              <a:rPr lang="en" sz="1400">
                <a:solidFill>
                  <a:srgbClr val="231F20"/>
                </a:solidFill>
                <a:latin typeface="Arial"/>
                <a:ea typeface="Arial"/>
                <a:cs typeface="Arial"/>
                <a:sym typeface="Arial"/>
              </a:rPr>
              <a:t>lifestyle</a:t>
            </a:r>
            <a:endParaRPr sz="1400">
              <a:solidFill>
                <a:srgbClr val="231F20"/>
              </a:solidFill>
              <a:latin typeface="Arial"/>
              <a:ea typeface="Arial"/>
              <a:cs typeface="Arial"/>
              <a:sym typeface="Arial"/>
            </a:endParaRPr>
          </a:p>
          <a:p>
            <a:pPr indent="0" lvl="0" marL="0" rtl="0" algn="l">
              <a:lnSpc>
                <a:spcPct val="115000"/>
              </a:lnSpc>
              <a:spcBef>
                <a:spcPts val="1000"/>
              </a:spcBef>
              <a:spcAft>
                <a:spcPts val="0"/>
              </a:spcAft>
              <a:buSzPts val="1100"/>
              <a:buNone/>
            </a:pPr>
            <a:r>
              <a:rPr lang="en" sz="1400">
                <a:solidFill>
                  <a:srgbClr val="231F20"/>
                </a:solidFill>
                <a:latin typeface="Arial"/>
                <a:ea typeface="Arial"/>
                <a:cs typeface="Arial"/>
                <a:sym typeface="Arial"/>
              </a:rPr>
              <a:t>For example, you will become heavier if you eat too much food, and you will become lighter if you eat too little. </a:t>
            </a:r>
            <a:endParaRPr sz="1400">
              <a:solidFill>
                <a:srgbClr val="231F20"/>
              </a:solidFill>
              <a:latin typeface="Arial"/>
              <a:ea typeface="Arial"/>
              <a:cs typeface="Arial"/>
              <a:sym typeface="Arial"/>
            </a:endParaRPr>
          </a:p>
          <a:p>
            <a:pPr indent="0" lvl="0" marL="0" rtl="0" algn="l">
              <a:lnSpc>
                <a:spcPct val="115000"/>
              </a:lnSpc>
              <a:spcBef>
                <a:spcPts val="1200"/>
              </a:spcBef>
              <a:spcAft>
                <a:spcPts val="0"/>
              </a:spcAft>
              <a:buClr>
                <a:srgbClr val="000000"/>
              </a:buClr>
              <a:buSzPts val="1100"/>
              <a:buFont typeface="Arial"/>
              <a:buNone/>
            </a:pPr>
            <a:r>
              <a:rPr lang="en" sz="1400">
                <a:solidFill>
                  <a:srgbClr val="231F20"/>
                </a:solidFill>
                <a:latin typeface="Arial"/>
                <a:ea typeface="Arial"/>
                <a:cs typeface="Arial"/>
                <a:sym typeface="Arial"/>
              </a:rPr>
              <a:t>A plant in the shade of a big tree will grow taller as it tries to reach more light.</a:t>
            </a:r>
            <a:endParaRPr sz="1400">
              <a:solidFill>
                <a:srgbClr val="231F20"/>
              </a:solidFill>
              <a:latin typeface="Arial"/>
              <a:ea typeface="Arial"/>
              <a:cs typeface="Arial"/>
              <a:sym typeface="Arial"/>
            </a:endParaRPr>
          </a:p>
          <a:p>
            <a:pPr indent="0" lvl="0" marL="457200" rtl="0" algn="l">
              <a:lnSpc>
                <a:spcPct val="115000"/>
              </a:lnSpc>
              <a:spcBef>
                <a:spcPts val="1200"/>
              </a:spcBef>
              <a:spcAft>
                <a:spcPts val="0"/>
              </a:spcAft>
              <a:buSzPts val="1800"/>
              <a:buNone/>
            </a:pPr>
            <a:r>
              <a:t/>
            </a:r>
            <a:endParaRPr sz="1400">
              <a:solidFill>
                <a:srgbClr val="231F20"/>
              </a:solidFill>
              <a:latin typeface="Arial"/>
              <a:ea typeface="Arial"/>
              <a:cs typeface="Arial"/>
              <a:sym typeface="Arial"/>
            </a:endParaRPr>
          </a:p>
          <a:p>
            <a:pPr indent="0" lvl="0" marL="457200" rtl="0" algn="l">
              <a:lnSpc>
                <a:spcPct val="115000"/>
              </a:lnSpc>
              <a:spcBef>
                <a:spcPts val="1600"/>
              </a:spcBef>
              <a:spcAft>
                <a:spcPts val="1600"/>
              </a:spcAft>
              <a:buSzPts val="1800"/>
              <a:buNone/>
            </a:pPr>
            <a:r>
              <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4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Inherited and Environmental Variation</a:t>
            </a:r>
            <a:endParaRPr/>
          </a:p>
        </p:txBody>
      </p:sp>
      <p:sp>
        <p:nvSpPr>
          <p:cNvPr id="150" name="Google Shape;150;p41"/>
          <p:cNvSpPr txBox="1"/>
          <p:nvPr>
            <p:ph idx="1" type="body"/>
          </p:nvPr>
        </p:nvSpPr>
        <p:spPr>
          <a:xfrm>
            <a:off x="2410112" y="1900576"/>
            <a:ext cx="6321600" cy="3002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231F20"/>
              </a:buClr>
              <a:buSzPts val="1400"/>
              <a:buFont typeface="Arial"/>
              <a:buChar char="●"/>
            </a:pPr>
            <a:r>
              <a:rPr lang="en" sz="1400">
                <a:solidFill>
                  <a:srgbClr val="231F20"/>
                </a:solidFill>
                <a:latin typeface="Arial"/>
                <a:ea typeface="Arial"/>
                <a:cs typeface="Arial"/>
                <a:sym typeface="Arial"/>
              </a:rPr>
              <a:t>Some features vary because of a mixture of inherited causes and environmental causes. </a:t>
            </a:r>
            <a:endParaRPr sz="1400">
              <a:solidFill>
                <a:srgbClr val="231F20"/>
              </a:solidFill>
              <a:latin typeface="Arial"/>
              <a:ea typeface="Arial"/>
              <a:cs typeface="Arial"/>
              <a:sym typeface="Arial"/>
            </a:endParaRPr>
          </a:p>
          <a:p>
            <a:pPr indent="-317500" lvl="0" marL="457200" rtl="0" algn="l">
              <a:lnSpc>
                <a:spcPct val="115000"/>
              </a:lnSpc>
              <a:spcBef>
                <a:spcPts val="1000"/>
              </a:spcBef>
              <a:spcAft>
                <a:spcPts val="0"/>
              </a:spcAft>
              <a:buClr>
                <a:srgbClr val="231F20"/>
              </a:buClr>
              <a:buSzPts val="1400"/>
              <a:buFont typeface="Arial"/>
              <a:buChar char="●"/>
            </a:pPr>
            <a:r>
              <a:rPr lang="en" sz="1400">
                <a:solidFill>
                  <a:srgbClr val="231F20"/>
                </a:solidFill>
                <a:latin typeface="Arial"/>
                <a:ea typeface="Arial"/>
                <a:cs typeface="Arial"/>
                <a:sym typeface="Arial"/>
              </a:rPr>
              <a:t>Identical twins inherit exactly the same features from their parents. However, if you take a pair of twins, and twin 'A' is given more to eat than twin 'B', twin 'A' is likely to end up heavier. </a:t>
            </a:r>
            <a:endParaRPr sz="1400">
              <a:solidFill>
                <a:srgbClr val="231F20"/>
              </a:solidFill>
              <a:latin typeface="Arial"/>
              <a:ea typeface="Arial"/>
              <a:cs typeface="Arial"/>
              <a:sym typeface="Arial"/>
            </a:endParaRPr>
          </a:p>
          <a:p>
            <a:pPr indent="-317500" lvl="0" marL="457200" rtl="0" algn="l">
              <a:lnSpc>
                <a:spcPct val="115000"/>
              </a:lnSpc>
              <a:spcBef>
                <a:spcPts val="1000"/>
              </a:spcBef>
              <a:spcAft>
                <a:spcPts val="0"/>
              </a:spcAft>
              <a:buClr>
                <a:srgbClr val="231F20"/>
              </a:buClr>
              <a:buSzPts val="1400"/>
              <a:buFont typeface="Arial"/>
              <a:buChar char="●"/>
            </a:pPr>
            <a:r>
              <a:rPr lang="en" sz="1400">
                <a:solidFill>
                  <a:srgbClr val="231F20"/>
                </a:solidFill>
                <a:latin typeface="Arial"/>
                <a:ea typeface="Arial"/>
                <a:cs typeface="Arial"/>
                <a:sym typeface="Arial"/>
              </a:rPr>
              <a:t>Weight and height are common examples of characteristics that are influenced by both genetic and environmental factors.</a:t>
            </a:r>
            <a:endParaRPr sz="1400">
              <a:solidFill>
                <a:srgbClr val="231F20"/>
              </a:solidFill>
              <a:latin typeface="Arial"/>
              <a:ea typeface="Arial"/>
              <a:cs typeface="Arial"/>
              <a:sym typeface="Arial"/>
            </a:endParaRPr>
          </a:p>
          <a:p>
            <a:pPr indent="0" lvl="0" marL="457200" rtl="0" algn="l">
              <a:lnSpc>
                <a:spcPct val="115000"/>
              </a:lnSpc>
              <a:spcBef>
                <a:spcPts val="1200"/>
              </a:spcBef>
              <a:spcAft>
                <a:spcPts val="1600"/>
              </a:spcAft>
              <a:buSzPts val="1800"/>
              <a:buNone/>
            </a:pPr>
            <a:r>
              <a:t/>
            </a:r>
            <a:endParaRPr sz="1400">
              <a:solidFill>
                <a:srgbClr val="231F2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42"/>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Continuous and Discontinuous Variation</a:t>
            </a:r>
            <a:endParaRPr/>
          </a:p>
        </p:txBody>
      </p:sp>
      <p:sp>
        <p:nvSpPr>
          <p:cNvPr id="156" name="Google Shape;156;p42"/>
          <p:cNvSpPr txBox="1"/>
          <p:nvPr>
            <p:ph idx="1" type="body"/>
          </p:nvPr>
        </p:nvSpPr>
        <p:spPr>
          <a:xfrm>
            <a:off x="2410112" y="1900576"/>
            <a:ext cx="6321600" cy="3002400"/>
          </a:xfrm>
          <a:prstGeom prst="rect">
            <a:avLst/>
          </a:prstGeom>
          <a:noFill/>
          <a:ln>
            <a:noFill/>
          </a:ln>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Clr>
                <a:srgbClr val="231F20"/>
              </a:buClr>
              <a:buSzPts val="1500"/>
              <a:buFont typeface="Arial"/>
              <a:buChar char="●"/>
            </a:pPr>
            <a:r>
              <a:rPr lang="en" sz="1500">
                <a:solidFill>
                  <a:srgbClr val="231F20"/>
                </a:solidFill>
                <a:latin typeface="Arial"/>
                <a:ea typeface="Arial"/>
                <a:cs typeface="Arial"/>
                <a:sym typeface="Arial"/>
              </a:rPr>
              <a:t>Human height is an example of </a:t>
            </a:r>
            <a:r>
              <a:rPr b="1" lang="en" sz="1500">
                <a:solidFill>
                  <a:srgbClr val="231F20"/>
                </a:solidFill>
                <a:latin typeface="Arial"/>
                <a:ea typeface="Arial"/>
                <a:cs typeface="Arial"/>
                <a:sym typeface="Arial"/>
              </a:rPr>
              <a:t>continuous</a:t>
            </a:r>
            <a:r>
              <a:rPr lang="en" sz="1500">
                <a:solidFill>
                  <a:srgbClr val="231F20"/>
                </a:solidFill>
                <a:latin typeface="Arial"/>
                <a:ea typeface="Arial"/>
                <a:cs typeface="Arial"/>
                <a:sym typeface="Arial"/>
              </a:rPr>
              <a:t> variation. </a:t>
            </a:r>
            <a:endParaRPr sz="1500">
              <a:solidFill>
                <a:srgbClr val="231F20"/>
              </a:solidFill>
              <a:latin typeface="Arial"/>
              <a:ea typeface="Arial"/>
              <a:cs typeface="Arial"/>
              <a:sym typeface="Arial"/>
            </a:endParaRPr>
          </a:p>
          <a:p>
            <a:pPr indent="-323850" lvl="0" marL="457200" rtl="0" algn="l">
              <a:lnSpc>
                <a:spcPct val="150000"/>
              </a:lnSpc>
              <a:spcBef>
                <a:spcPts val="0"/>
              </a:spcBef>
              <a:spcAft>
                <a:spcPts val="0"/>
              </a:spcAft>
              <a:buClr>
                <a:srgbClr val="231F20"/>
              </a:buClr>
              <a:buSzPts val="1500"/>
              <a:buFont typeface="Arial"/>
              <a:buChar char="●"/>
            </a:pPr>
            <a:r>
              <a:rPr lang="en" sz="1500">
                <a:solidFill>
                  <a:srgbClr val="231F20"/>
                </a:solidFill>
                <a:latin typeface="Arial"/>
                <a:ea typeface="Arial"/>
                <a:cs typeface="Arial"/>
                <a:sym typeface="Arial"/>
              </a:rPr>
              <a:t>It ranges from that of the shortest person in the world to that of the tallest person. </a:t>
            </a:r>
            <a:endParaRPr sz="1500">
              <a:solidFill>
                <a:srgbClr val="231F20"/>
              </a:solidFill>
              <a:latin typeface="Arial"/>
              <a:ea typeface="Arial"/>
              <a:cs typeface="Arial"/>
              <a:sym typeface="Arial"/>
            </a:endParaRPr>
          </a:p>
          <a:p>
            <a:pPr indent="-323850" lvl="0" marL="457200" rtl="0" algn="l">
              <a:lnSpc>
                <a:spcPct val="150000"/>
              </a:lnSpc>
              <a:spcBef>
                <a:spcPts val="0"/>
              </a:spcBef>
              <a:spcAft>
                <a:spcPts val="0"/>
              </a:spcAft>
              <a:buClr>
                <a:srgbClr val="231F20"/>
              </a:buClr>
              <a:buSzPts val="1500"/>
              <a:buFont typeface="Arial"/>
              <a:buChar char="●"/>
            </a:pPr>
            <a:r>
              <a:rPr lang="en" sz="1500">
                <a:solidFill>
                  <a:srgbClr val="231F20"/>
                </a:solidFill>
                <a:latin typeface="Arial"/>
                <a:ea typeface="Arial"/>
                <a:cs typeface="Arial"/>
                <a:sym typeface="Arial"/>
              </a:rPr>
              <a:t>Any height is possible between these values. So it is continuous variation.</a:t>
            </a:r>
            <a:endParaRPr sz="1500">
              <a:solidFill>
                <a:srgbClr val="231F20"/>
              </a:solidFill>
              <a:latin typeface="Arial"/>
              <a:ea typeface="Arial"/>
              <a:cs typeface="Arial"/>
              <a:sym typeface="Arial"/>
            </a:endParaRPr>
          </a:p>
          <a:p>
            <a:pPr indent="-323850" lvl="0" marL="457200" rtl="0" algn="l">
              <a:lnSpc>
                <a:spcPct val="150000"/>
              </a:lnSpc>
              <a:spcBef>
                <a:spcPts val="0"/>
              </a:spcBef>
              <a:spcAft>
                <a:spcPts val="0"/>
              </a:spcAft>
              <a:buClr>
                <a:srgbClr val="231F20"/>
              </a:buClr>
              <a:buSzPts val="1500"/>
              <a:buFont typeface="Arial"/>
              <a:buChar char="●"/>
            </a:pPr>
            <a:r>
              <a:rPr lang="en" sz="1500">
                <a:solidFill>
                  <a:srgbClr val="231F20"/>
                </a:solidFill>
                <a:latin typeface="Arial"/>
                <a:ea typeface="Arial"/>
                <a:cs typeface="Arial"/>
                <a:sym typeface="Arial"/>
              </a:rPr>
              <a:t>Other examples: weight, shoe size</a:t>
            </a:r>
            <a:endParaRPr sz="1500">
              <a:solidFill>
                <a:srgbClr val="231F20"/>
              </a:solidFill>
              <a:latin typeface="Arial"/>
              <a:ea typeface="Arial"/>
              <a:cs typeface="Arial"/>
              <a:sym typeface="Arial"/>
            </a:endParaRPr>
          </a:p>
          <a:p>
            <a:pPr indent="0" lvl="0" marL="0" rtl="0" algn="l">
              <a:lnSpc>
                <a:spcPct val="150000"/>
              </a:lnSpc>
              <a:spcBef>
                <a:spcPts val="1200"/>
              </a:spcBef>
              <a:spcAft>
                <a:spcPts val="0"/>
              </a:spcAft>
              <a:buSzPts val="1800"/>
              <a:buNone/>
            </a:pPr>
            <a:r>
              <a:t/>
            </a:r>
            <a:endParaRPr sz="1500">
              <a:solidFill>
                <a:srgbClr val="231F20"/>
              </a:solidFill>
              <a:latin typeface="Arial"/>
              <a:ea typeface="Arial"/>
              <a:cs typeface="Arial"/>
              <a:sym typeface="Arial"/>
            </a:endParaRPr>
          </a:p>
          <a:p>
            <a:pPr indent="0" lvl="0" marL="457200" rtl="0" algn="l">
              <a:lnSpc>
                <a:spcPct val="150000"/>
              </a:lnSpc>
              <a:spcBef>
                <a:spcPts val="1200"/>
              </a:spcBef>
              <a:spcAft>
                <a:spcPts val="1600"/>
              </a:spcAft>
              <a:buSzPts val="1800"/>
              <a:buNone/>
            </a:pPr>
            <a:r>
              <a:t/>
            </a:r>
            <a:endParaRPr sz="1500">
              <a:solidFill>
                <a:srgbClr val="231F2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4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Continuous and Discontinuous Variation</a:t>
            </a:r>
            <a:endParaRPr/>
          </a:p>
        </p:txBody>
      </p:sp>
      <p:sp>
        <p:nvSpPr>
          <p:cNvPr id="162" name="Google Shape;162;p43"/>
          <p:cNvSpPr txBox="1"/>
          <p:nvPr>
            <p:ph idx="1" type="body"/>
          </p:nvPr>
        </p:nvSpPr>
        <p:spPr>
          <a:xfrm>
            <a:off x="2410112" y="1900576"/>
            <a:ext cx="6321600" cy="30024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231F20"/>
              </a:buClr>
              <a:buSzPts val="1400"/>
              <a:buFont typeface="Arial"/>
              <a:buChar char="●"/>
            </a:pPr>
            <a:r>
              <a:rPr lang="en" sz="1400">
                <a:solidFill>
                  <a:srgbClr val="231F20"/>
                </a:solidFill>
                <a:latin typeface="Arial"/>
                <a:ea typeface="Arial"/>
                <a:cs typeface="Arial"/>
                <a:sym typeface="Arial"/>
              </a:rPr>
              <a:t>A characteristic of any species with only a limited number of possible values shows </a:t>
            </a:r>
            <a:r>
              <a:rPr b="1" lang="en" sz="1400">
                <a:solidFill>
                  <a:srgbClr val="231F20"/>
                </a:solidFill>
                <a:latin typeface="Arial"/>
                <a:ea typeface="Arial"/>
                <a:cs typeface="Arial"/>
                <a:sym typeface="Arial"/>
              </a:rPr>
              <a:t>discontinuous variation</a:t>
            </a:r>
            <a:r>
              <a:rPr lang="en" sz="1400">
                <a:solidFill>
                  <a:srgbClr val="231F20"/>
                </a:solidFill>
                <a:latin typeface="Arial"/>
                <a:ea typeface="Arial"/>
                <a:cs typeface="Arial"/>
                <a:sym typeface="Arial"/>
              </a:rPr>
              <a:t>. </a:t>
            </a:r>
            <a:endParaRPr sz="1400">
              <a:solidFill>
                <a:srgbClr val="231F20"/>
              </a:solidFill>
              <a:latin typeface="Arial"/>
              <a:ea typeface="Arial"/>
              <a:cs typeface="Arial"/>
              <a:sym typeface="Arial"/>
            </a:endParaRPr>
          </a:p>
          <a:p>
            <a:pPr indent="-317500" lvl="0" marL="457200" rtl="0" algn="l">
              <a:lnSpc>
                <a:spcPct val="150000"/>
              </a:lnSpc>
              <a:spcBef>
                <a:spcPts val="0"/>
              </a:spcBef>
              <a:spcAft>
                <a:spcPts val="0"/>
              </a:spcAft>
              <a:buClr>
                <a:srgbClr val="231F20"/>
              </a:buClr>
              <a:buSzPts val="1400"/>
              <a:buFont typeface="Arial"/>
              <a:buChar char="●"/>
            </a:pPr>
            <a:r>
              <a:rPr lang="en" sz="1400">
                <a:solidFill>
                  <a:srgbClr val="231F20"/>
                </a:solidFill>
                <a:latin typeface="Arial"/>
                <a:ea typeface="Arial"/>
                <a:cs typeface="Arial"/>
                <a:sym typeface="Arial"/>
              </a:rPr>
              <a:t>Human blood group is an example of discontinuous variation. </a:t>
            </a:r>
            <a:endParaRPr sz="1400">
              <a:solidFill>
                <a:srgbClr val="231F20"/>
              </a:solidFill>
              <a:latin typeface="Arial"/>
              <a:ea typeface="Arial"/>
              <a:cs typeface="Arial"/>
              <a:sym typeface="Arial"/>
            </a:endParaRPr>
          </a:p>
          <a:p>
            <a:pPr indent="-317500" lvl="0" marL="457200" rtl="0" algn="l">
              <a:lnSpc>
                <a:spcPct val="150000"/>
              </a:lnSpc>
              <a:spcBef>
                <a:spcPts val="0"/>
              </a:spcBef>
              <a:spcAft>
                <a:spcPts val="0"/>
              </a:spcAft>
              <a:buClr>
                <a:srgbClr val="231F20"/>
              </a:buClr>
              <a:buSzPts val="1400"/>
              <a:buFont typeface="Arial"/>
              <a:buChar char="●"/>
            </a:pPr>
            <a:r>
              <a:rPr lang="en" sz="1400">
                <a:solidFill>
                  <a:srgbClr val="231F20"/>
                </a:solidFill>
                <a:latin typeface="Arial"/>
                <a:ea typeface="Arial"/>
                <a:cs typeface="Arial"/>
                <a:sym typeface="Arial"/>
              </a:rPr>
              <a:t>In the ABO blood group system, only four blood groups are possible (A, B, AB or O). There are no values in between, so this is discontinuous variation.</a:t>
            </a:r>
            <a:endParaRPr sz="1400">
              <a:solidFill>
                <a:srgbClr val="231F20"/>
              </a:solidFill>
              <a:latin typeface="Arial"/>
              <a:ea typeface="Arial"/>
              <a:cs typeface="Arial"/>
              <a:sym typeface="Arial"/>
            </a:endParaRPr>
          </a:p>
          <a:p>
            <a:pPr indent="0" lvl="0" marL="0" rtl="0" algn="l">
              <a:lnSpc>
                <a:spcPct val="150000"/>
              </a:lnSpc>
              <a:spcBef>
                <a:spcPts val="1200"/>
              </a:spcBef>
              <a:spcAft>
                <a:spcPts val="0"/>
              </a:spcAft>
              <a:buClr>
                <a:srgbClr val="000000"/>
              </a:buClr>
              <a:buSzPts val="1100"/>
              <a:buFont typeface="Arial"/>
              <a:buNone/>
            </a:pPr>
            <a:r>
              <a:rPr lang="en" sz="1400">
                <a:solidFill>
                  <a:srgbClr val="231F20"/>
                </a:solidFill>
                <a:latin typeface="Arial"/>
                <a:ea typeface="Arial"/>
                <a:cs typeface="Arial"/>
                <a:sym typeface="Arial"/>
              </a:rPr>
              <a:t>Here are some examples: blood group, sex (male or female), eye colour</a:t>
            </a:r>
            <a:endParaRPr sz="1400">
              <a:solidFill>
                <a:srgbClr val="231F20"/>
              </a:solidFill>
              <a:latin typeface="Arial"/>
              <a:ea typeface="Arial"/>
              <a:cs typeface="Arial"/>
              <a:sym typeface="Arial"/>
            </a:endParaRPr>
          </a:p>
          <a:p>
            <a:pPr indent="0" lvl="0" marL="457200" rtl="0" algn="l">
              <a:lnSpc>
                <a:spcPct val="150000"/>
              </a:lnSpc>
              <a:spcBef>
                <a:spcPts val="1200"/>
              </a:spcBef>
              <a:spcAft>
                <a:spcPts val="0"/>
              </a:spcAft>
              <a:buSzPts val="1800"/>
              <a:buNone/>
            </a:pPr>
            <a:r>
              <a:t/>
            </a:r>
            <a:endParaRPr sz="1400">
              <a:solidFill>
                <a:srgbClr val="231F20"/>
              </a:solidFill>
              <a:latin typeface="Arial"/>
              <a:ea typeface="Arial"/>
              <a:cs typeface="Arial"/>
              <a:sym typeface="Arial"/>
            </a:endParaRPr>
          </a:p>
          <a:p>
            <a:pPr indent="0" lvl="0" marL="0" rtl="0" algn="l">
              <a:lnSpc>
                <a:spcPct val="150000"/>
              </a:lnSpc>
              <a:spcBef>
                <a:spcPts val="1200"/>
              </a:spcBef>
              <a:spcAft>
                <a:spcPts val="0"/>
              </a:spcAft>
              <a:buSzPts val="1800"/>
              <a:buNone/>
            </a:pPr>
            <a:r>
              <a:t/>
            </a:r>
            <a:endParaRPr sz="1400">
              <a:solidFill>
                <a:srgbClr val="231F20"/>
              </a:solidFill>
              <a:latin typeface="Arial"/>
              <a:ea typeface="Arial"/>
              <a:cs typeface="Arial"/>
              <a:sym typeface="Arial"/>
            </a:endParaRPr>
          </a:p>
          <a:p>
            <a:pPr indent="0" lvl="0" marL="457200" rtl="0" algn="l">
              <a:lnSpc>
                <a:spcPct val="150000"/>
              </a:lnSpc>
              <a:spcBef>
                <a:spcPts val="1200"/>
              </a:spcBef>
              <a:spcAft>
                <a:spcPts val="1600"/>
              </a:spcAft>
              <a:buSzPts val="1800"/>
              <a:buNone/>
            </a:pPr>
            <a:r>
              <a:t/>
            </a:r>
            <a:endParaRPr sz="1400">
              <a:solidFill>
                <a:srgbClr val="231F2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44"/>
          <p:cNvPicPr preferRelativeResize="0"/>
          <p:nvPr/>
        </p:nvPicPr>
        <p:blipFill rotWithShape="1">
          <a:blip r:embed="rId3">
            <a:alphaModFix/>
          </a:blip>
          <a:srcRect b="0" l="0" r="0" t="0"/>
          <a:stretch/>
        </p:blipFill>
        <p:spPr>
          <a:xfrm>
            <a:off x="197050" y="999300"/>
            <a:ext cx="8774150" cy="2623900"/>
          </a:xfrm>
          <a:prstGeom prst="rect">
            <a:avLst/>
          </a:prstGeom>
          <a:noFill/>
          <a:ln>
            <a:noFill/>
          </a:ln>
        </p:spPr>
      </p:pic>
      <p:sp>
        <p:nvSpPr>
          <p:cNvPr id="168" name="Google Shape;168;p44"/>
          <p:cNvSpPr txBox="1"/>
          <p:nvPr/>
        </p:nvSpPr>
        <p:spPr>
          <a:xfrm>
            <a:off x="5200025" y="3754675"/>
            <a:ext cx="2349600" cy="79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De-oxy-ribo-nucelic-acid</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5"/>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800"/>
              <a:buNone/>
            </a:pPr>
            <a:r>
              <a:rPr b="0" lang="en" sz="2200"/>
              <a:t>Do You Think Fruits have DNA?</a:t>
            </a:r>
            <a:endParaRPr b="0" sz="2200"/>
          </a:p>
          <a:p>
            <a:pPr indent="0" lvl="0" marL="0" rtl="0" algn="l">
              <a:lnSpc>
                <a:spcPct val="100000"/>
              </a:lnSpc>
              <a:spcBef>
                <a:spcPts val="0"/>
              </a:spcBef>
              <a:spcAft>
                <a:spcPts val="0"/>
              </a:spcAft>
              <a:buSzPts val="4800"/>
              <a:buNone/>
            </a:pPr>
            <a:r>
              <a:t/>
            </a:r>
            <a:endParaRPr b="0" sz="2200"/>
          </a:p>
          <a:p>
            <a:pPr indent="0" lvl="0" marL="0" rtl="0" algn="l">
              <a:lnSpc>
                <a:spcPct val="100000"/>
              </a:lnSpc>
              <a:spcBef>
                <a:spcPts val="0"/>
              </a:spcBef>
              <a:spcAft>
                <a:spcPts val="0"/>
              </a:spcAft>
              <a:buSzPts val="4800"/>
              <a:buNone/>
            </a:pPr>
            <a:r>
              <a:rPr b="0" lang="en" sz="2200"/>
              <a:t>If yes, what would you need to do to reach the DNA and extract it?</a:t>
            </a:r>
            <a:endParaRPr b="0" sz="2200"/>
          </a:p>
          <a:p>
            <a:pPr indent="0" lvl="0" marL="0" rtl="0" algn="l">
              <a:lnSpc>
                <a:spcPct val="100000"/>
              </a:lnSpc>
              <a:spcBef>
                <a:spcPts val="0"/>
              </a:spcBef>
              <a:spcAft>
                <a:spcPts val="0"/>
              </a:spcAft>
              <a:buSzPts val="4800"/>
              <a:buNone/>
            </a:pPr>
            <a:r>
              <a:t/>
            </a:r>
            <a:endParaRPr b="0" sz="2200"/>
          </a:p>
          <a:p>
            <a:pPr indent="0" lvl="0" marL="0" rtl="0" algn="l">
              <a:lnSpc>
                <a:spcPct val="100000"/>
              </a:lnSpc>
              <a:spcBef>
                <a:spcPts val="0"/>
              </a:spcBef>
              <a:spcAft>
                <a:spcPts val="0"/>
              </a:spcAft>
              <a:buClr>
                <a:schemeClr val="dk2"/>
              </a:buClr>
              <a:buSzPts val="1100"/>
              <a:buFont typeface="Arial"/>
              <a:buNone/>
            </a:pPr>
            <a:r>
              <a:rPr b="0" lang="en" sz="2200"/>
              <a:t>果物にはDNAがあると思いますか？</a:t>
            </a:r>
            <a:endParaRPr b="0" sz="2200"/>
          </a:p>
          <a:p>
            <a:pPr indent="0" lvl="0" marL="0" rtl="0" algn="l">
              <a:lnSpc>
                <a:spcPct val="100000"/>
              </a:lnSpc>
              <a:spcBef>
                <a:spcPts val="0"/>
              </a:spcBef>
              <a:spcAft>
                <a:spcPts val="0"/>
              </a:spcAft>
              <a:buClr>
                <a:schemeClr val="dk2"/>
              </a:buClr>
              <a:buSzPts val="1100"/>
              <a:buFont typeface="Arial"/>
              <a:buNone/>
            </a:pPr>
            <a:r>
              <a:t/>
            </a:r>
            <a:endParaRPr b="0" sz="2200"/>
          </a:p>
          <a:p>
            <a:pPr indent="0" lvl="0" marL="0" rtl="0" algn="l">
              <a:lnSpc>
                <a:spcPct val="100000"/>
              </a:lnSpc>
              <a:spcBef>
                <a:spcPts val="0"/>
              </a:spcBef>
              <a:spcAft>
                <a:spcPts val="0"/>
              </a:spcAft>
              <a:buClr>
                <a:schemeClr val="dk2"/>
              </a:buClr>
              <a:buSzPts val="1100"/>
              <a:buFont typeface="Arial"/>
              <a:buNone/>
            </a:pPr>
            <a:r>
              <a:rPr b="0" lang="en" sz="2200"/>
              <a:t>はいの場合、DNAに到達して抽出するために何をする必要がありますか？ （ヒント：植物細胞について考えてください）</a:t>
            </a:r>
            <a:endParaRPr b="0" sz="2200"/>
          </a:p>
          <a:p>
            <a:pPr indent="0" lvl="0" marL="0" rtl="0" algn="l">
              <a:lnSpc>
                <a:spcPct val="100000"/>
              </a:lnSpc>
              <a:spcBef>
                <a:spcPts val="0"/>
              </a:spcBef>
              <a:spcAft>
                <a:spcPts val="0"/>
              </a:spcAft>
              <a:buSzPts val="4800"/>
              <a:buNone/>
            </a:pPr>
            <a:r>
              <a:t/>
            </a:r>
            <a:endParaRPr b="0" sz="2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4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DNA Extraction at Home</a:t>
            </a:r>
            <a:endParaRPr/>
          </a:p>
        </p:txBody>
      </p:sp>
      <p:sp>
        <p:nvSpPr>
          <p:cNvPr id="179" name="Google Shape;179;p46"/>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500"/>
              </a:spcBef>
              <a:spcAft>
                <a:spcPts val="0"/>
              </a:spcAft>
              <a:buClr>
                <a:schemeClr val="dk2"/>
              </a:buClr>
              <a:buSzPts val="1100"/>
              <a:buFont typeface="Arial"/>
              <a:buNone/>
            </a:pPr>
            <a:r>
              <a:rPr b="1" lang="en" sz="1500">
                <a:solidFill>
                  <a:srgbClr val="F37B28"/>
                </a:solidFill>
                <a:highlight>
                  <a:srgbClr val="FFFFFF"/>
                </a:highlight>
              </a:rPr>
              <a:t>What do I need to get started?</a:t>
            </a:r>
            <a:endParaRPr b="1" sz="1500">
              <a:solidFill>
                <a:srgbClr val="F37B28"/>
              </a:solidFill>
              <a:highlight>
                <a:srgbClr val="FFFFFF"/>
              </a:highlight>
            </a:endParaRPr>
          </a:p>
          <a:p>
            <a:pPr indent="-298450" lvl="0" marL="647700" rtl="0" algn="l">
              <a:lnSpc>
                <a:spcPct val="150000"/>
              </a:lnSpc>
              <a:spcBef>
                <a:spcPts val="3000"/>
              </a:spcBef>
              <a:spcAft>
                <a:spcPts val="0"/>
              </a:spcAft>
              <a:buClr>
                <a:srgbClr val="232E83"/>
              </a:buClr>
              <a:buSzPts val="1100"/>
              <a:buChar char="●"/>
            </a:pPr>
            <a:r>
              <a:rPr lang="en" sz="1100">
                <a:solidFill>
                  <a:srgbClr val="232E83"/>
                </a:solidFill>
                <a:highlight>
                  <a:srgbClr val="FFFFFF"/>
                </a:highlight>
              </a:rPr>
              <a:t>Fruit (banana, strawberry, kiwi, etc.)</a:t>
            </a:r>
            <a:endParaRPr sz="1100">
              <a:solidFill>
                <a:srgbClr val="232E83"/>
              </a:solidFill>
              <a:highlight>
                <a:srgbClr val="FFFFFF"/>
              </a:highlight>
            </a:endParaRPr>
          </a:p>
          <a:p>
            <a:pPr indent="-298450" lvl="0" marL="647700" rtl="0" algn="l">
              <a:lnSpc>
                <a:spcPct val="150000"/>
              </a:lnSpc>
              <a:spcBef>
                <a:spcPts val="0"/>
              </a:spcBef>
              <a:spcAft>
                <a:spcPts val="0"/>
              </a:spcAft>
              <a:buClr>
                <a:srgbClr val="232E83"/>
              </a:buClr>
              <a:buSzPts val="1100"/>
              <a:buChar char="●"/>
            </a:pPr>
            <a:r>
              <a:rPr lang="en" sz="1100">
                <a:solidFill>
                  <a:srgbClr val="232E83"/>
                </a:solidFill>
                <a:highlight>
                  <a:srgbClr val="FFFFFF"/>
                </a:highlight>
              </a:rPr>
              <a:t>Water</a:t>
            </a:r>
            <a:endParaRPr sz="1100">
              <a:solidFill>
                <a:srgbClr val="232E83"/>
              </a:solidFill>
              <a:highlight>
                <a:srgbClr val="FFFFFF"/>
              </a:highlight>
            </a:endParaRPr>
          </a:p>
          <a:p>
            <a:pPr indent="-298450" lvl="0" marL="647700" rtl="0" algn="l">
              <a:lnSpc>
                <a:spcPct val="150000"/>
              </a:lnSpc>
              <a:spcBef>
                <a:spcPts val="0"/>
              </a:spcBef>
              <a:spcAft>
                <a:spcPts val="0"/>
              </a:spcAft>
              <a:buClr>
                <a:srgbClr val="232E83"/>
              </a:buClr>
              <a:buSzPts val="1100"/>
              <a:buChar char="●"/>
            </a:pPr>
            <a:r>
              <a:rPr lang="en" sz="1100">
                <a:solidFill>
                  <a:srgbClr val="232E83"/>
                </a:solidFill>
                <a:highlight>
                  <a:srgbClr val="FFFFFF"/>
                </a:highlight>
              </a:rPr>
              <a:t>Rubbing alcohol (70% or higher) that is ice cold</a:t>
            </a:r>
            <a:endParaRPr sz="1100">
              <a:solidFill>
                <a:srgbClr val="232E83"/>
              </a:solidFill>
              <a:highlight>
                <a:srgbClr val="FFFFFF"/>
              </a:highlight>
            </a:endParaRPr>
          </a:p>
          <a:p>
            <a:pPr indent="-298450" lvl="0" marL="647700" rtl="0" algn="l">
              <a:lnSpc>
                <a:spcPct val="150000"/>
              </a:lnSpc>
              <a:spcBef>
                <a:spcPts val="0"/>
              </a:spcBef>
              <a:spcAft>
                <a:spcPts val="0"/>
              </a:spcAft>
              <a:buClr>
                <a:srgbClr val="232E83"/>
              </a:buClr>
              <a:buSzPts val="1100"/>
              <a:buChar char="●"/>
            </a:pPr>
            <a:r>
              <a:rPr lang="en" sz="1100">
                <a:solidFill>
                  <a:srgbClr val="232E83"/>
                </a:solidFill>
                <a:highlight>
                  <a:srgbClr val="FFFFFF"/>
                </a:highlight>
              </a:rPr>
              <a:t>Table salt</a:t>
            </a:r>
            <a:endParaRPr sz="1100">
              <a:solidFill>
                <a:srgbClr val="232E83"/>
              </a:solidFill>
              <a:highlight>
                <a:srgbClr val="FFFFFF"/>
              </a:highlight>
            </a:endParaRPr>
          </a:p>
          <a:p>
            <a:pPr indent="-298450" lvl="0" marL="647700" rtl="0" algn="l">
              <a:lnSpc>
                <a:spcPct val="150000"/>
              </a:lnSpc>
              <a:spcBef>
                <a:spcPts val="0"/>
              </a:spcBef>
              <a:spcAft>
                <a:spcPts val="0"/>
              </a:spcAft>
              <a:buClr>
                <a:srgbClr val="232E83"/>
              </a:buClr>
              <a:buSzPts val="1100"/>
              <a:buChar char="●"/>
            </a:pPr>
            <a:r>
              <a:rPr lang="en" sz="1100">
                <a:solidFill>
                  <a:srgbClr val="232E83"/>
                </a:solidFill>
                <a:highlight>
                  <a:srgbClr val="FFFFFF"/>
                </a:highlight>
              </a:rPr>
              <a:t>Plastic bag</a:t>
            </a:r>
            <a:endParaRPr sz="1100">
              <a:solidFill>
                <a:srgbClr val="232E83"/>
              </a:solidFill>
              <a:highlight>
                <a:srgbClr val="FFFFFF"/>
              </a:highlight>
            </a:endParaRPr>
          </a:p>
          <a:p>
            <a:pPr indent="-298450" lvl="0" marL="647700" rtl="0" algn="l">
              <a:lnSpc>
                <a:spcPct val="150000"/>
              </a:lnSpc>
              <a:spcBef>
                <a:spcPts val="0"/>
              </a:spcBef>
              <a:spcAft>
                <a:spcPts val="0"/>
              </a:spcAft>
              <a:buClr>
                <a:srgbClr val="232E83"/>
              </a:buClr>
              <a:buSzPts val="1100"/>
              <a:buChar char="●"/>
            </a:pPr>
            <a:r>
              <a:rPr lang="en" sz="1100">
                <a:solidFill>
                  <a:srgbClr val="232E83"/>
                </a:solidFill>
                <a:highlight>
                  <a:srgbClr val="FFFFFF"/>
                </a:highlight>
              </a:rPr>
              <a:t>Coffee filter</a:t>
            </a:r>
            <a:endParaRPr sz="1100">
              <a:solidFill>
                <a:srgbClr val="232E83"/>
              </a:solidFill>
              <a:highlight>
                <a:srgbClr val="FFFFFF"/>
              </a:highlight>
            </a:endParaRPr>
          </a:p>
          <a:p>
            <a:pPr indent="-298450" lvl="0" marL="647700" rtl="0" algn="l">
              <a:lnSpc>
                <a:spcPct val="150000"/>
              </a:lnSpc>
              <a:spcBef>
                <a:spcPts val="0"/>
              </a:spcBef>
              <a:spcAft>
                <a:spcPts val="0"/>
              </a:spcAft>
              <a:buClr>
                <a:srgbClr val="232E83"/>
              </a:buClr>
              <a:buSzPts val="1100"/>
              <a:buChar char="●"/>
            </a:pPr>
            <a:r>
              <a:rPr lang="en" sz="1100">
                <a:solidFill>
                  <a:srgbClr val="232E83"/>
                </a:solidFill>
                <a:highlight>
                  <a:srgbClr val="FFFFFF"/>
                </a:highlight>
              </a:rPr>
              <a:t>Chopstick, toothpick or paperclip</a:t>
            </a:r>
            <a:endParaRPr sz="1100">
              <a:solidFill>
                <a:srgbClr val="232E83"/>
              </a:solidFill>
              <a:highlight>
                <a:srgbClr val="FFFFFF"/>
              </a:highlight>
            </a:endParaRPr>
          </a:p>
          <a:p>
            <a:pPr indent="-298450" lvl="0" marL="647700" rtl="0" algn="l">
              <a:lnSpc>
                <a:spcPct val="150000"/>
              </a:lnSpc>
              <a:spcBef>
                <a:spcPts val="0"/>
              </a:spcBef>
              <a:spcAft>
                <a:spcPts val="0"/>
              </a:spcAft>
              <a:buClr>
                <a:srgbClr val="232E83"/>
              </a:buClr>
              <a:buSzPts val="1100"/>
              <a:buChar char="●"/>
            </a:pPr>
            <a:r>
              <a:rPr lang="en" sz="1100">
                <a:solidFill>
                  <a:srgbClr val="232E83"/>
                </a:solidFill>
                <a:highlight>
                  <a:srgbClr val="FFFFFF"/>
                </a:highlight>
              </a:rPr>
              <a:t>Clear glasses (or test tubes)</a:t>
            </a:r>
            <a:endParaRPr sz="1100">
              <a:solidFill>
                <a:srgbClr val="232E83"/>
              </a:solidFill>
              <a:highlight>
                <a:srgbClr val="FFFFFF"/>
              </a:highlight>
            </a:endParaRPr>
          </a:p>
          <a:p>
            <a:pPr indent="0" lvl="0" marL="0" rtl="0" algn="l">
              <a:lnSpc>
                <a:spcPct val="115000"/>
              </a:lnSpc>
              <a:spcBef>
                <a:spcPts val="3000"/>
              </a:spcBef>
              <a:spcAft>
                <a:spcPts val="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Think-Pair-Share</a:t>
            </a:r>
            <a:endParaRPr/>
          </a:p>
        </p:txBody>
      </p:sp>
      <p:sp>
        <p:nvSpPr>
          <p:cNvPr id="79" name="Google Shape;79;p30"/>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Font typeface="Arial"/>
              <a:buAutoNum type="arabicPeriod"/>
            </a:pPr>
            <a:r>
              <a:rPr lang="en" sz="1700">
                <a:latin typeface="Arial"/>
                <a:ea typeface="Arial"/>
                <a:cs typeface="Arial"/>
                <a:sym typeface="Arial"/>
              </a:rPr>
              <a:t>Take a look around the classroom. You can see that everyone has a number of different features and characteristics.</a:t>
            </a:r>
            <a:endParaRPr sz="1700">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sz="1700">
              <a:latin typeface="Arial"/>
              <a:ea typeface="Arial"/>
              <a:cs typeface="Arial"/>
              <a:sym typeface="Arial"/>
            </a:endParaRPr>
          </a:p>
          <a:p>
            <a:pPr indent="-336550" lvl="1" marL="914400" rtl="0" algn="l">
              <a:lnSpc>
                <a:spcPct val="115000"/>
              </a:lnSpc>
              <a:spcBef>
                <a:spcPts val="0"/>
              </a:spcBef>
              <a:spcAft>
                <a:spcPts val="0"/>
              </a:spcAft>
              <a:buSzPts val="1700"/>
              <a:buFont typeface="Arial"/>
              <a:buAutoNum type="alphaLcPeriod"/>
            </a:pPr>
            <a:r>
              <a:rPr lang="en" sz="1700">
                <a:latin typeface="Arial"/>
                <a:ea typeface="Arial"/>
                <a:cs typeface="Arial"/>
                <a:sym typeface="Arial"/>
              </a:rPr>
              <a:t>Look at two of your friends and write down three differences between your characteristics than theirs characteristics.</a:t>
            </a:r>
            <a:endParaRPr sz="1700">
              <a:latin typeface="Arial"/>
              <a:ea typeface="Arial"/>
              <a:cs typeface="Arial"/>
              <a:sym typeface="Arial"/>
            </a:endParaRPr>
          </a:p>
          <a:p>
            <a:pPr indent="-336550" lvl="1" marL="914400" rtl="0" algn="l">
              <a:lnSpc>
                <a:spcPct val="115000"/>
              </a:lnSpc>
              <a:spcBef>
                <a:spcPts val="0"/>
              </a:spcBef>
              <a:spcAft>
                <a:spcPts val="0"/>
              </a:spcAft>
              <a:buSzPts val="1700"/>
              <a:buFont typeface="Arial"/>
              <a:buAutoNum type="alphaLcPeriod"/>
            </a:pPr>
            <a:r>
              <a:rPr lang="en" sz="1700">
                <a:latin typeface="Arial"/>
                <a:ea typeface="Arial"/>
                <a:cs typeface="Arial"/>
                <a:sym typeface="Arial"/>
              </a:rPr>
              <a:t>What do you think is causing these differences?</a:t>
            </a:r>
            <a:endParaRPr sz="1700">
              <a:latin typeface="Arial"/>
              <a:ea typeface="Arial"/>
              <a:cs typeface="Arial"/>
              <a:sym typeface="Arial"/>
            </a:endParaRPr>
          </a:p>
          <a:p>
            <a:pPr indent="-336550" lvl="1" marL="914400" rtl="0" algn="l">
              <a:lnSpc>
                <a:spcPct val="115000"/>
              </a:lnSpc>
              <a:spcBef>
                <a:spcPts val="0"/>
              </a:spcBef>
              <a:spcAft>
                <a:spcPts val="0"/>
              </a:spcAft>
              <a:buSzPts val="1700"/>
              <a:buFont typeface="Arial"/>
              <a:buAutoNum type="alphaLcPeriod"/>
            </a:pPr>
            <a:r>
              <a:rPr lang="en" sz="1700">
                <a:latin typeface="Arial"/>
                <a:ea typeface="Arial"/>
                <a:cs typeface="Arial"/>
                <a:sym typeface="Arial"/>
              </a:rPr>
              <a:t>What do you think will happen if we didn’t have these differences? How would the world be?</a:t>
            </a:r>
            <a:endParaRPr sz="1700">
              <a:latin typeface="Arial"/>
              <a:ea typeface="Arial"/>
              <a:cs typeface="Arial"/>
              <a:sym typeface="Arial"/>
            </a:endParaRPr>
          </a:p>
          <a:p>
            <a:pPr indent="0" lvl="0" marL="457200" rtl="0" algn="l">
              <a:lnSpc>
                <a:spcPct val="115000"/>
              </a:lnSpc>
              <a:spcBef>
                <a:spcPts val="0"/>
              </a:spcBef>
              <a:spcAft>
                <a:spcPts val="0"/>
              </a:spcAft>
              <a:buClr>
                <a:schemeClr val="dk2"/>
              </a:buClr>
              <a:buSzPts val="1100"/>
              <a:buFont typeface="Arial"/>
              <a:buNone/>
            </a:pPr>
            <a:r>
              <a:t/>
            </a:r>
            <a:endParaRPr sz="1700">
              <a:latin typeface="Arial"/>
              <a:ea typeface="Arial"/>
              <a:cs typeface="Arial"/>
              <a:sym typeface="Arial"/>
            </a:endParaRPr>
          </a:p>
          <a:p>
            <a:pPr indent="0" lvl="0" marL="0" rtl="0" algn="l">
              <a:lnSpc>
                <a:spcPct val="115000"/>
              </a:lnSpc>
              <a:spcBef>
                <a:spcPts val="0"/>
              </a:spcBef>
              <a:spcAft>
                <a:spcPts val="1600"/>
              </a:spcAft>
              <a:buSzPts val="1800"/>
              <a:buNone/>
            </a:pPr>
            <a:r>
              <a:t/>
            </a:r>
            <a:endParaRPr sz="1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47"/>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b="0" lang="en" sz="2800"/>
              <a:t>Research Question: Is acetone or mouthwash effective in extracting DNA?</a:t>
            </a:r>
            <a:endParaRPr b="0" sz="2800"/>
          </a:p>
          <a:p>
            <a:pPr indent="0" lvl="0" marL="0" rtl="0" algn="ctr">
              <a:lnSpc>
                <a:spcPct val="100000"/>
              </a:lnSpc>
              <a:spcBef>
                <a:spcPts val="0"/>
              </a:spcBef>
              <a:spcAft>
                <a:spcPts val="0"/>
              </a:spcAft>
              <a:buSzPts val="4800"/>
              <a:buNone/>
            </a:pPr>
            <a:r>
              <a:t/>
            </a:r>
            <a:endParaRPr b="0" sz="2800"/>
          </a:p>
          <a:p>
            <a:pPr indent="0" lvl="0" marL="0" rtl="0" algn="ctr">
              <a:lnSpc>
                <a:spcPct val="100000"/>
              </a:lnSpc>
              <a:spcBef>
                <a:spcPts val="0"/>
              </a:spcBef>
              <a:spcAft>
                <a:spcPts val="0"/>
              </a:spcAft>
              <a:buSzPts val="4800"/>
              <a:buNone/>
            </a:pPr>
            <a:r>
              <a:rPr b="0" lang="en" sz="2800"/>
              <a:t>研究質問：アセトンまたはマウスウォッシュはDNA抽出に効果的ですか？</a:t>
            </a:r>
            <a:endParaRPr b="0" sz="2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48"/>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Procedure</a:t>
            </a:r>
            <a:endParaRPr/>
          </a:p>
        </p:txBody>
      </p:sp>
      <p:pic>
        <p:nvPicPr>
          <p:cNvPr descr="Using simple items you have in your bathroom and kitchen, you can extract DNA from fruits like bananas, kiwi or strawberries.&#10;&#10;What do I need to get started?&#10;&#10;Fruit (banana, strawberry, kiwi, etc.)&#10;Water&#10;Rubbing alcohol (70% or higher) that is ice cold&#10;Table salt&#10;Plastic bag&#10;Coffee filter&#10;Chopstick, toothpick or paperclip&#10;Clear glasses (or test tubes)&#10;How to do the extraction&#10;&#10;Before you begin, make sure you have chilled your alcohol in the freezer. This is a very important first step. Room temperature alcohol will not work nearly as well as cold alcohol. Pop the whole container in the freezer to chill it. The alcohol will not actually freeze!&#10;&#10;The first thing you will need is a sample. Since DNA is found in all living things I’d suggest an inexpensive fruit like strawberries, kiwi or a banana. You probably already have something like this in your kitchen. The cool thing is you don’t need much material which means you can eat the fruit you don’t use.&#10;&#10;The DNA is contained inside the nucleus of the cell. To release it, we need to break down the plant matter, then break open the cell and finally break in to the nucleus of the cell.&#10;&#10;Your first step is to break apart the plant matter. That means squish up the fruit. This can be done in a glass with a spoon, but I think it’s easier and cleaner to do in a zip-top plastic bag. Add about 1/3 cup of fruit to the bag, remove the air, seal and then start squishing it up. That’s about 1/3 a banana, or two big strawberries or one whole kiwi. Once it’s turned into a paste set the bag aside.&#10;&#10;Now we need something to break open the cell walls. It turns out that cell walls are make up of things called lipids, or fats. If you had greasy or fat coated dishes in the kitchen, you would use a detergent to clean it up. We are going to do the same thing to break open those cell and nuclei walls to release the DNA.&#10;&#10;Fill a clear glass with 1/2 cup of water. Slowly add in 2 teaspoons of dish soap and 1/2 teaspoon of table salt. Gently mix this solution without making bubbles until the salt dissolves. The salt will latter help the DNA stick together.&#10;&#10;Add this solution to your ziplock bag of squished up fruit. Don’t add to much liquid. Add enough so that you have a nice mixture that you cannot see through. That’s probably about 1/4 of a cup of soap solution. Flatten out your baggie to remove most of the air and then seal it up. Gently squish the liquid around. If you have the time, let this mixture sit for 10-20 minutes to give the detergent time to release a lot of DNA.&#10;&#10;Filtering out the plant matter is the next step. Place a coffee filter on top of a glass and carefully pour your fruit mixture into the filter. You can gently squeeze the filter to get more liquid out, just don’t break it! This is the solution that contains the DNA. Since the DNA is soluble in water we need something else to sort of pull it out of the solution. For this we will use rubbing alcohol (ethyl alcohol will work as well).&#10;&#10;You will want to use at least 70% alcohol for the extraction. The higher the concentration of alcohol the better it will work to make the DNA come out of the water solution.&#10;&#10;Very carefully pour the alcohol down the side of the glass. You are trying to create a layer of alcohol that floats on the top of the water solution. The DNA will come out of solution at the boundary layer between the water and alcohol. You should see some white string almost cotton like strands begin to appear in the glass. That is the DNA!&#10;&#10;Let the solution sit for a few minutes and you should see more DNA come out of the solution. You can collect the DNA using a toothpick, chopstick or paperclip. You have extracted DNA at home!&#10;(If you want to save your DNA you can store it in a small container filled with the rubbing alcohol)&#10;&#10;Imagination Station, Toledo's hands-on science center, is a vital non-profit organization that is an integral part of Toledo's economic, educational and social landscape. Imagination Station provides a critical layer of science enrichment by serving as an educational partner for teachers, schools and parents. It's with a thoughtful blend of exhibits, experiences, education and excitement that Imagination Station is inspiring future generations of scientists in Northwest Ohio. With more than 250 hands-on exhibits and demonstrations, Imagination Station delivers a multi-sensory experience that's as fun as it is educational.&#10;&#10;Visit us at http://www.imaginationstationtoledo.org" id="190" name="Google Shape;190;p48" title="Extract DNA at home">
            <a:hlinkClick r:id="rId3"/>
          </p:cNvPr>
          <p:cNvPicPr preferRelativeResize="0"/>
          <p:nvPr/>
        </p:nvPicPr>
        <p:blipFill rotWithShape="1">
          <a:blip r:embed="rId4">
            <a:alphaModFix/>
          </a:blip>
          <a:srcRect b="0" l="0" r="0" t="0"/>
          <a:stretch/>
        </p:blipFill>
        <p:spPr>
          <a:xfrm>
            <a:off x="2523525" y="1552075"/>
            <a:ext cx="4061476" cy="3046100"/>
          </a:xfrm>
          <a:prstGeom prst="rect">
            <a:avLst/>
          </a:prstGeom>
          <a:noFill/>
          <a:ln>
            <a:noFill/>
          </a:ln>
        </p:spPr>
      </p:pic>
      <p:sp>
        <p:nvSpPr>
          <p:cNvPr id="191" name="Google Shape;191;p48"/>
          <p:cNvSpPr txBox="1"/>
          <p:nvPr/>
        </p:nvSpPr>
        <p:spPr>
          <a:xfrm>
            <a:off x="6694725" y="1567550"/>
            <a:ext cx="2196300" cy="303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sng" cap="none" strike="noStrike">
                <a:solidFill>
                  <a:schemeClr val="hlink"/>
                </a:solidFill>
                <a:latin typeface="Arial"/>
                <a:ea typeface="Arial"/>
                <a:cs typeface="Arial"/>
                <a:sym typeface="Arial"/>
                <a:hlinkClick r:id="rId5"/>
              </a:rPr>
              <a:t>https://www.imaginationstationtoledo.org/educator/activities/extract-dna</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49"/>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Procedure</a:t>
            </a:r>
            <a:endParaRPr/>
          </a:p>
        </p:txBody>
      </p:sp>
      <p:sp>
        <p:nvSpPr>
          <p:cNvPr id="197" name="Google Shape;197;p49"/>
          <p:cNvSpPr txBox="1"/>
          <p:nvPr>
            <p:ph idx="4294967295" type="body"/>
          </p:nvPr>
        </p:nvSpPr>
        <p:spPr>
          <a:xfrm>
            <a:off x="373826" y="1212025"/>
            <a:ext cx="76833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1350">
                <a:solidFill>
                  <a:srgbClr val="444444"/>
                </a:solidFill>
                <a:highlight>
                  <a:srgbClr val="FFFFFF"/>
                </a:highlight>
              </a:rPr>
              <a:t>Strawberry DNA Extraction</a:t>
            </a:r>
            <a:endParaRPr sz="1350">
              <a:solidFill>
                <a:srgbClr val="444444"/>
              </a:solidFill>
              <a:highlight>
                <a:srgbClr val="FFFFFF"/>
              </a:highlight>
            </a:endParaRPr>
          </a:p>
          <a:p>
            <a:pPr indent="-314325" lvl="0" marL="673100" rtl="0" algn="l">
              <a:lnSpc>
                <a:spcPct val="115000"/>
              </a:lnSpc>
              <a:spcBef>
                <a:spcPts val="2000"/>
              </a:spcBef>
              <a:spcAft>
                <a:spcPts val="0"/>
              </a:spcAft>
              <a:buClr>
                <a:srgbClr val="444444"/>
              </a:buClr>
              <a:buSzPts val="1350"/>
              <a:buAutoNum type="arabicPeriod"/>
            </a:pPr>
            <a:r>
              <a:rPr lang="en" sz="1350">
                <a:solidFill>
                  <a:srgbClr val="444444"/>
                </a:solidFill>
                <a:highlight>
                  <a:srgbClr val="FFFFFF"/>
                </a:highlight>
              </a:rPr>
              <a:t>In a container add 900 mL water, 50 mL dishwashing detergent and 2 teaspoons salt (This is now your extraction buffer)</a:t>
            </a:r>
            <a:endParaRPr sz="1350">
              <a:solidFill>
                <a:srgbClr val="444444"/>
              </a:solidFill>
              <a:highlight>
                <a:srgbClr val="FFFFFF"/>
              </a:highlight>
            </a:endParaRPr>
          </a:p>
          <a:p>
            <a:pPr indent="-314325" lvl="0" marL="673100" rtl="0" algn="l">
              <a:lnSpc>
                <a:spcPct val="115000"/>
              </a:lnSpc>
              <a:spcBef>
                <a:spcPts val="0"/>
              </a:spcBef>
              <a:spcAft>
                <a:spcPts val="0"/>
              </a:spcAft>
              <a:buClr>
                <a:srgbClr val="444444"/>
              </a:buClr>
              <a:buSzPts val="1350"/>
              <a:buAutoNum type="arabicPeriod"/>
            </a:pPr>
            <a:r>
              <a:rPr lang="en" sz="1350">
                <a:solidFill>
                  <a:srgbClr val="444444"/>
                </a:solidFill>
                <a:highlight>
                  <a:srgbClr val="FFFFFF"/>
                </a:highlight>
              </a:rPr>
              <a:t>Put one strawberry and 10 ml of buffer into plastic bag.</a:t>
            </a:r>
            <a:endParaRPr sz="1350">
              <a:solidFill>
                <a:srgbClr val="444444"/>
              </a:solidFill>
              <a:highlight>
                <a:srgbClr val="FFFFFF"/>
              </a:highlight>
            </a:endParaRPr>
          </a:p>
          <a:p>
            <a:pPr indent="-314325" lvl="0" marL="673100" rtl="0" algn="l">
              <a:lnSpc>
                <a:spcPct val="115000"/>
              </a:lnSpc>
              <a:spcBef>
                <a:spcPts val="0"/>
              </a:spcBef>
              <a:spcAft>
                <a:spcPts val="0"/>
              </a:spcAft>
              <a:buClr>
                <a:srgbClr val="444444"/>
              </a:buClr>
              <a:buSzPts val="1350"/>
              <a:buAutoNum type="arabicPeriod"/>
            </a:pPr>
            <a:r>
              <a:rPr lang="en" sz="1350">
                <a:solidFill>
                  <a:srgbClr val="444444"/>
                </a:solidFill>
                <a:highlight>
                  <a:srgbClr val="FFFFFF"/>
                </a:highlight>
              </a:rPr>
              <a:t>Let out as much air as possible from the bag and mash the strawberries</a:t>
            </a:r>
            <a:endParaRPr sz="1350">
              <a:solidFill>
                <a:srgbClr val="444444"/>
              </a:solidFill>
              <a:highlight>
                <a:srgbClr val="FFFFFF"/>
              </a:highlight>
            </a:endParaRPr>
          </a:p>
          <a:p>
            <a:pPr indent="-314325" lvl="0" marL="673100" rtl="0" algn="l">
              <a:lnSpc>
                <a:spcPct val="115000"/>
              </a:lnSpc>
              <a:spcBef>
                <a:spcPts val="0"/>
              </a:spcBef>
              <a:spcAft>
                <a:spcPts val="0"/>
              </a:spcAft>
              <a:buClr>
                <a:srgbClr val="444444"/>
              </a:buClr>
              <a:buSzPts val="1350"/>
              <a:buAutoNum type="arabicPeriod"/>
            </a:pPr>
            <a:r>
              <a:rPr lang="en" sz="1350">
                <a:solidFill>
                  <a:srgbClr val="444444"/>
                </a:solidFill>
                <a:highlight>
                  <a:srgbClr val="FFFFFF"/>
                </a:highlight>
              </a:rPr>
              <a:t>Strain the mixture with the coffee filters and the funnel into a beaker.</a:t>
            </a:r>
            <a:endParaRPr sz="1350">
              <a:solidFill>
                <a:srgbClr val="444444"/>
              </a:solidFill>
              <a:highlight>
                <a:srgbClr val="FFFFFF"/>
              </a:highlight>
            </a:endParaRPr>
          </a:p>
          <a:p>
            <a:pPr indent="-314325" lvl="0" marL="673100" rtl="0" algn="l">
              <a:lnSpc>
                <a:spcPct val="115000"/>
              </a:lnSpc>
              <a:spcBef>
                <a:spcPts val="0"/>
              </a:spcBef>
              <a:spcAft>
                <a:spcPts val="0"/>
              </a:spcAft>
              <a:buClr>
                <a:srgbClr val="444444"/>
              </a:buClr>
              <a:buSzPts val="1350"/>
              <a:buAutoNum type="arabicPeriod"/>
            </a:pPr>
            <a:r>
              <a:rPr lang="en" sz="1350">
                <a:solidFill>
                  <a:srgbClr val="444444"/>
                </a:solidFill>
                <a:highlight>
                  <a:srgbClr val="FFFFFF"/>
                </a:highlight>
              </a:rPr>
              <a:t>Let the mixture settle</a:t>
            </a:r>
            <a:endParaRPr sz="1350">
              <a:solidFill>
                <a:srgbClr val="444444"/>
              </a:solidFill>
              <a:highlight>
                <a:srgbClr val="FFFFFF"/>
              </a:highlight>
            </a:endParaRPr>
          </a:p>
          <a:p>
            <a:pPr indent="-314325" lvl="0" marL="673100" rtl="0" algn="l">
              <a:lnSpc>
                <a:spcPct val="115000"/>
              </a:lnSpc>
              <a:spcBef>
                <a:spcPts val="0"/>
              </a:spcBef>
              <a:spcAft>
                <a:spcPts val="0"/>
              </a:spcAft>
              <a:buClr>
                <a:srgbClr val="444444"/>
              </a:buClr>
              <a:buSzPts val="1350"/>
              <a:buAutoNum type="arabicPeriod"/>
            </a:pPr>
            <a:r>
              <a:rPr lang="en" sz="1350">
                <a:solidFill>
                  <a:srgbClr val="444444"/>
                </a:solidFill>
                <a:highlight>
                  <a:srgbClr val="FFFFFF"/>
                </a:highlight>
              </a:rPr>
              <a:t>Add the cold rubbing alcohol to the strawberry extract </a:t>
            </a:r>
            <a:r>
              <a:rPr lang="en" sz="1350" u="sng">
                <a:solidFill>
                  <a:srgbClr val="444444"/>
                </a:solidFill>
                <a:highlight>
                  <a:srgbClr val="FFFFFF"/>
                </a:highlight>
              </a:rPr>
              <a:t>slowly</a:t>
            </a:r>
            <a:r>
              <a:rPr lang="en" sz="1350">
                <a:solidFill>
                  <a:srgbClr val="444444"/>
                </a:solidFill>
                <a:highlight>
                  <a:srgbClr val="FFFFFF"/>
                </a:highlight>
              </a:rPr>
              <a:t>, and do not mix</a:t>
            </a:r>
            <a:endParaRPr sz="1350">
              <a:solidFill>
                <a:srgbClr val="444444"/>
              </a:solidFill>
              <a:highlight>
                <a:srgbClr val="FFFFFF"/>
              </a:highlight>
            </a:endParaRPr>
          </a:p>
          <a:p>
            <a:pPr indent="-314325" lvl="0" marL="673100" rtl="0" algn="l">
              <a:lnSpc>
                <a:spcPct val="115000"/>
              </a:lnSpc>
              <a:spcBef>
                <a:spcPts val="0"/>
              </a:spcBef>
              <a:spcAft>
                <a:spcPts val="0"/>
              </a:spcAft>
              <a:buClr>
                <a:srgbClr val="444444"/>
              </a:buClr>
              <a:buSzPts val="1350"/>
              <a:buAutoNum type="arabicPeriod"/>
            </a:pPr>
            <a:r>
              <a:rPr lang="en" sz="1350">
                <a:solidFill>
                  <a:srgbClr val="444444"/>
                </a:solidFill>
                <a:highlight>
                  <a:srgbClr val="FFFFFF"/>
                </a:highlight>
              </a:rPr>
              <a:t>After a few moments the DNA will form cotton like fibers that will spool onto the popsicle stick and it can then be extracted</a:t>
            </a:r>
            <a:endParaRPr sz="1350">
              <a:solidFill>
                <a:srgbClr val="444444"/>
              </a:solidFill>
              <a:highlight>
                <a:srgbClr val="FFFFFF"/>
              </a:highlight>
            </a:endParaRPr>
          </a:p>
          <a:p>
            <a:pPr indent="0" lvl="0" marL="0" rtl="0" algn="l">
              <a:lnSpc>
                <a:spcPct val="115000"/>
              </a:lnSpc>
              <a:spcBef>
                <a:spcPts val="3700"/>
              </a:spcBef>
              <a:spcAft>
                <a:spcPts val="0"/>
              </a:spcAft>
              <a:buSzPts val="1800"/>
              <a:buNone/>
            </a:pPr>
            <a:r>
              <a:t/>
            </a:r>
            <a:endParaRPr sz="1350">
              <a:solidFill>
                <a:srgbClr val="444444"/>
              </a:solidFill>
              <a:highlight>
                <a:srgbClr val="FFFFFF"/>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50"/>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Procedure</a:t>
            </a:r>
            <a:endParaRPr/>
          </a:p>
        </p:txBody>
      </p:sp>
      <p:sp>
        <p:nvSpPr>
          <p:cNvPr id="203" name="Google Shape;203;p50"/>
          <p:cNvSpPr txBox="1"/>
          <p:nvPr>
            <p:ph idx="4294967295" type="body"/>
          </p:nvPr>
        </p:nvSpPr>
        <p:spPr>
          <a:xfrm>
            <a:off x="373826" y="1212025"/>
            <a:ext cx="76833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1350">
                <a:solidFill>
                  <a:srgbClr val="444444"/>
                </a:solidFill>
                <a:highlight>
                  <a:srgbClr val="FFFFFF"/>
                </a:highlight>
              </a:rPr>
              <a:t>容器に900 mLの水、50 mLの食器用洗剤、および小さじ2杯の塩を追加します（これが抽出バッファーになります）。</a:t>
            </a:r>
            <a:endParaRPr sz="1350">
              <a:solidFill>
                <a:srgbClr val="444444"/>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350">
                <a:solidFill>
                  <a:srgbClr val="444444"/>
                </a:solidFill>
                <a:highlight>
                  <a:srgbClr val="FFFFFF"/>
                </a:highlight>
              </a:rPr>
              <a:t>いちご1個と緩衝液10mlをビニール袋に入れます。</a:t>
            </a:r>
            <a:endParaRPr sz="1350">
              <a:solidFill>
                <a:srgbClr val="444444"/>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350">
                <a:solidFill>
                  <a:srgbClr val="444444"/>
                </a:solidFill>
                <a:highlight>
                  <a:srgbClr val="FFFFFF"/>
                </a:highlight>
              </a:rPr>
              <a:t>袋からできるだけ多くの空気を取り除き、イチゴを粉砕します。</a:t>
            </a:r>
            <a:endParaRPr sz="1350">
              <a:solidFill>
                <a:srgbClr val="444444"/>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350">
                <a:solidFill>
                  <a:srgbClr val="444444"/>
                </a:solidFill>
                <a:highlight>
                  <a:srgbClr val="FFFFFF"/>
                </a:highlight>
              </a:rPr>
              <a:t>ビーカーのコーヒーフィルターに混合物を注ぎます。</a:t>
            </a:r>
            <a:endParaRPr sz="1350">
              <a:solidFill>
                <a:srgbClr val="444444"/>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350">
                <a:solidFill>
                  <a:srgbClr val="444444"/>
                </a:solidFill>
                <a:highlight>
                  <a:srgbClr val="FFFFFF"/>
                </a:highlight>
              </a:rPr>
              <a:t>イチゴ抽出物に冷たいアルコールをゆっくりと加え、混ぜないでください。</a:t>
            </a:r>
            <a:endParaRPr sz="1350">
              <a:solidFill>
                <a:srgbClr val="444444"/>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350">
                <a:solidFill>
                  <a:srgbClr val="444444"/>
                </a:solidFill>
                <a:highlight>
                  <a:srgbClr val="FFFFFF"/>
                </a:highlight>
              </a:rPr>
              <a:t>しばらくすると、DNAは綿のような繊維を形成し、丸めてポップスティックスティックで抽出できます。</a:t>
            </a:r>
            <a:endParaRPr sz="1350">
              <a:solidFill>
                <a:srgbClr val="444444"/>
              </a:solidFill>
              <a:highlight>
                <a:srgbClr val="FFFFFF"/>
              </a:highlight>
            </a:endParaRPr>
          </a:p>
          <a:p>
            <a:pPr indent="0" lvl="0" marL="0" rtl="0" algn="l">
              <a:lnSpc>
                <a:spcPct val="115000"/>
              </a:lnSpc>
              <a:spcBef>
                <a:spcPts val="0"/>
              </a:spcBef>
              <a:spcAft>
                <a:spcPts val="0"/>
              </a:spcAft>
              <a:buSzPts val="1800"/>
              <a:buNone/>
            </a:pPr>
            <a:r>
              <a:t/>
            </a:r>
            <a:endParaRPr sz="1350">
              <a:solidFill>
                <a:srgbClr val="444444"/>
              </a:solidFill>
              <a:highlight>
                <a:srgbClr val="FFFFFF"/>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51"/>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Procedure</a:t>
            </a:r>
            <a:endParaRPr/>
          </a:p>
        </p:txBody>
      </p:sp>
      <p:sp>
        <p:nvSpPr>
          <p:cNvPr id="209" name="Google Shape;209;p51"/>
          <p:cNvSpPr txBox="1"/>
          <p:nvPr>
            <p:ph idx="4294967295" type="body"/>
          </p:nvPr>
        </p:nvSpPr>
        <p:spPr>
          <a:xfrm>
            <a:off x="373826" y="1212025"/>
            <a:ext cx="7683300" cy="3002400"/>
          </a:xfrm>
          <a:prstGeom prst="rect">
            <a:avLst/>
          </a:prstGeom>
          <a:noFill/>
          <a:ln>
            <a:noFill/>
          </a:ln>
        </p:spPr>
        <p:txBody>
          <a:bodyPr anchorCtr="0" anchor="t" bIns="91425" lIns="91425" spcFirstLastPara="1" rIns="91425" wrap="square" tIns="91425">
            <a:noAutofit/>
          </a:bodyPr>
          <a:lstStyle/>
          <a:p>
            <a:pPr indent="-314325" lvl="0" marL="457200" rtl="0" algn="l">
              <a:lnSpc>
                <a:spcPct val="115000"/>
              </a:lnSpc>
              <a:spcBef>
                <a:spcPts val="0"/>
              </a:spcBef>
              <a:spcAft>
                <a:spcPts val="0"/>
              </a:spcAft>
              <a:buClr>
                <a:srgbClr val="444444"/>
              </a:buClr>
              <a:buSzPts val="1350"/>
              <a:buAutoNum type="arabicPeriod"/>
            </a:pPr>
            <a:r>
              <a:rPr lang="en" sz="1350">
                <a:solidFill>
                  <a:srgbClr val="444444"/>
                </a:solidFill>
                <a:highlight>
                  <a:srgbClr val="FFFFFF"/>
                </a:highlight>
              </a:rPr>
              <a:t>Mash ½ of a peeled banana into a bag with ¼ cup of water</a:t>
            </a:r>
            <a:endParaRPr sz="1350">
              <a:solidFill>
                <a:srgbClr val="444444"/>
              </a:solidFill>
              <a:highlight>
                <a:srgbClr val="FFFFFF"/>
              </a:highlight>
            </a:endParaRPr>
          </a:p>
          <a:p>
            <a:pPr indent="-314325" lvl="0" marL="457200" rtl="0" algn="l">
              <a:lnSpc>
                <a:spcPct val="115000"/>
              </a:lnSpc>
              <a:spcBef>
                <a:spcPts val="0"/>
              </a:spcBef>
              <a:spcAft>
                <a:spcPts val="0"/>
              </a:spcAft>
              <a:buClr>
                <a:srgbClr val="444444"/>
              </a:buClr>
              <a:buSzPts val="1350"/>
              <a:buAutoNum type="arabicPeriod"/>
            </a:pPr>
            <a:r>
              <a:rPr lang="en" sz="1350">
                <a:solidFill>
                  <a:srgbClr val="444444"/>
                </a:solidFill>
                <a:highlight>
                  <a:srgbClr val="FFFFFF"/>
                </a:highlight>
              </a:rPr>
              <a:t>In a cup add 1 teaspoon of the soap, 4 teaspoons of water, and two pinches of salt.</a:t>
            </a:r>
            <a:endParaRPr sz="1350">
              <a:solidFill>
                <a:srgbClr val="444444"/>
              </a:solidFill>
              <a:highlight>
                <a:srgbClr val="FFFFFF"/>
              </a:highlight>
            </a:endParaRPr>
          </a:p>
          <a:p>
            <a:pPr indent="-314325" lvl="0" marL="457200" rtl="0" algn="l">
              <a:lnSpc>
                <a:spcPct val="115000"/>
              </a:lnSpc>
              <a:spcBef>
                <a:spcPts val="0"/>
              </a:spcBef>
              <a:spcAft>
                <a:spcPts val="0"/>
              </a:spcAft>
              <a:buClr>
                <a:srgbClr val="444444"/>
              </a:buClr>
              <a:buSzPts val="1350"/>
              <a:buAutoNum type="arabicPeriod"/>
            </a:pPr>
            <a:r>
              <a:rPr lang="en" sz="1350">
                <a:solidFill>
                  <a:srgbClr val="444444"/>
                </a:solidFill>
                <a:highlight>
                  <a:srgbClr val="FFFFFF"/>
                </a:highlight>
              </a:rPr>
              <a:t>Stir until everything is mixed and the salt is dissolved.</a:t>
            </a:r>
            <a:endParaRPr sz="1350">
              <a:solidFill>
                <a:srgbClr val="444444"/>
              </a:solidFill>
              <a:highlight>
                <a:srgbClr val="FFFFFF"/>
              </a:highlight>
            </a:endParaRPr>
          </a:p>
          <a:p>
            <a:pPr indent="-314325" lvl="0" marL="457200" rtl="0" algn="l">
              <a:lnSpc>
                <a:spcPct val="115000"/>
              </a:lnSpc>
              <a:spcBef>
                <a:spcPts val="0"/>
              </a:spcBef>
              <a:spcAft>
                <a:spcPts val="0"/>
              </a:spcAft>
              <a:buClr>
                <a:srgbClr val="444444"/>
              </a:buClr>
              <a:buSzPts val="1350"/>
              <a:buAutoNum type="arabicPeriod"/>
            </a:pPr>
            <a:r>
              <a:rPr lang="en" sz="1350">
                <a:solidFill>
                  <a:srgbClr val="444444"/>
                </a:solidFill>
                <a:highlight>
                  <a:srgbClr val="FFFFFF"/>
                </a:highlight>
              </a:rPr>
              <a:t>Add 2 teaspoons of the banana mixture to the cup containing the soap solution and stir slowly.</a:t>
            </a:r>
            <a:endParaRPr sz="1350">
              <a:solidFill>
                <a:srgbClr val="444444"/>
              </a:solidFill>
              <a:highlight>
                <a:srgbClr val="FFFFFF"/>
              </a:highlight>
            </a:endParaRPr>
          </a:p>
          <a:p>
            <a:pPr indent="-314325" lvl="0" marL="457200" rtl="0" algn="l">
              <a:lnSpc>
                <a:spcPct val="115000"/>
              </a:lnSpc>
              <a:spcBef>
                <a:spcPts val="0"/>
              </a:spcBef>
              <a:spcAft>
                <a:spcPts val="0"/>
              </a:spcAft>
              <a:buClr>
                <a:srgbClr val="444444"/>
              </a:buClr>
              <a:buSzPts val="1350"/>
              <a:buAutoNum type="arabicPeriod"/>
            </a:pPr>
            <a:r>
              <a:rPr lang="en" sz="1350">
                <a:solidFill>
                  <a:srgbClr val="444444"/>
                </a:solidFill>
                <a:highlight>
                  <a:srgbClr val="FFFFFF"/>
                </a:highlight>
              </a:rPr>
              <a:t>Insert a filter into a clean plastic cup.</a:t>
            </a:r>
            <a:endParaRPr sz="1350">
              <a:solidFill>
                <a:srgbClr val="444444"/>
              </a:solidFill>
              <a:highlight>
                <a:srgbClr val="FFFFFF"/>
              </a:highlight>
            </a:endParaRPr>
          </a:p>
          <a:p>
            <a:pPr indent="-314325" lvl="0" marL="457200" rtl="0" algn="l">
              <a:lnSpc>
                <a:spcPct val="115000"/>
              </a:lnSpc>
              <a:spcBef>
                <a:spcPts val="0"/>
              </a:spcBef>
              <a:spcAft>
                <a:spcPts val="0"/>
              </a:spcAft>
              <a:buClr>
                <a:srgbClr val="444444"/>
              </a:buClr>
              <a:buSzPts val="1350"/>
              <a:buAutoNum type="arabicPeriod"/>
            </a:pPr>
            <a:r>
              <a:rPr lang="en" sz="1350">
                <a:solidFill>
                  <a:srgbClr val="444444"/>
                </a:solidFill>
                <a:highlight>
                  <a:srgbClr val="FFFFFF"/>
                </a:highlight>
              </a:rPr>
              <a:t>Pour the mixture into the filter.</a:t>
            </a:r>
            <a:endParaRPr sz="1350">
              <a:solidFill>
                <a:srgbClr val="444444"/>
              </a:solidFill>
              <a:highlight>
                <a:srgbClr val="FFFFFF"/>
              </a:highlight>
            </a:endParaRPr>
          </a:p>
          <a:p>
            <a:pPr indent="-314325" lvl="0" marL="457200" rtl="0" algn="l">
              <a:lnSpc>
                <a:spcPct val="115000"/>
              </a:lnSpc>
              <a:spcBef>
                <a:spcPts val="0"/>
              </a:spcBef>
              <a:spcAft>
                <a:spcPts val="0"/>
              </a:spcAft>
              <a:buClr>
                <a:srgbClr val="444444"/>
              </a:buClr>
              <a:buSzPts val="1350"/>
              <a:buAutoNum type="arabicPeriod"/>
            </a:pPr>
            <a:r>
              <a:rPr lang="en" sz="1350">
                <a:solidFill>
                  <a:srgbClr val="444444"/>
                </a:solidFill>
                <a:highlight>
                  <a:srgbClr val="FFFFFF"/>
                </a:highlight>
              </a:rPr>
              <a:t>After a couple minutes, some liquid, called the filtrate, should have collected in the bottom of the cup.</a:t>
            </a:r>
            <a:endParaRPr sz="1350">
              <a:solidFill>
                <a:srgbClr val="444444"/>
              </a:solidFill>
              <a:highlight>
                <a:srgbClr val="FFFFFF"/>
              </a:highlight>
            </a:endParaRPr>
          </a:p>
          <a:p>
            <a:pPr indent="-314325" lvl="0" marL="457200" rtl="0" algn="l">
              <a:lnSpc>
                <a:spcPct val="115000"/>
              </a:lnSpc>
              <a:spcBef>
                <a:spcPts val="0"/>
              </a:spcBef>
              <a:spcAft>
                <a:spcPts val="0"/>
              </a:spcAft>
              <a:buClr>
                <a:srgbClr val="444444"/>
              </a:buClr>
              <a:buSzPts val="1350"/>
              <a:buAutoNum type="arabicPeriod"/>
            </a:pPr>
            <a:r>
              <a:rPr lang="en" sz="1350">
                <a:solidFill>
                  <a:srgbClr val="444444"/>
                </a:solidFill>
                <a:highlight>
                  <a:srgbClr val="FFFFFF"/>
                </a:highlight>
              </a:rPr>
              <a:t>Add two teaspoons of rubbing alcohol to another cup then add two teaspoons of banana filtrate to the same cup and wait a few minutes.</a:t>
            </a:r>
            <a:endParaRPr sz="1350">
              <a:solidFill>
                <a:srgbClr val="444444"/>
              </a:solidFill>
              <a:highlight>
                <a:srgbClr val="FFFFFF"/>
              </a:highlight>
            </a:endParaRPr>
          </a:p>
          <a:p>
            <a:pPr indent="-314325" lvl="0" marL="457200" rtl="0" algn="l">
              <a:lnSpc>
                <a:spcPct val="115000"/>
              </a:lnSpc>
              <a:spcBef>
                <a:spcPts val="0"/>
              </a:spcBef>
              <a:spcAft>
                <a:spcPts val="0"/>
              </a:spcAft>
              <a:buClr>
                <a:srgbClr val="444444"/>
              </a:buClr>
              <a:buSzPts val="1350"/>
              <a:buAutoNum type="arabicPeriod"/>
            </a:pPr>
            <a:r>
              <a:rPr lang="en" sz="1350">
                <a:solidFill>
                  <a:srgbClr val="444444"/>
                </a:solidFill>
                <a:highlight>
                  <a:srgbClr val="FFFFFF"/>
                </a:highlight>
              </a:rPr>
              <a:t>Collect the DNA with a popsicle stick.</a:t>
            </a:r>
            <a:endParaRPr sz="1350">
              <a:solidFill>
                <a:srgbClr val="444444"/>
              </a:solidFill>
              <a:highlight>
                <a:srgbClr val="FFFFFF"/>
              </a:highlight>
            </a:endParaRPr>
          </a:p>
          <a:p>
            <a:pPr indent="0" lvl="0" marL="0" rtl="0" algn="l">
              <a:lnSpc>
                <a:spcPct val="115000"/>
              </a:lnSpc>
              <a:spcBef>
                <a:spcPts val="3700"/>
              </a:spcBef>
              <a:spcAft>
                <a:spcPts val="0"/>
              </a:spcAft>
              <a:buSzPts val="18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52"/>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Procedure</a:t>
            </a:r>
            <a:endParaRPr/>
          </a:p>
        </p:txBody>
      </p:sp>
      <p:sp>
        <p:nvSpPr>
          <p:cNvPr id="215" name="Google Shape;215;p52"/>
          <p:cNvSpPr txBox="1"/>
          <p:nvPr>
            <p:ph idx="4294967295" type="body"/>
          </p:nvPr>
        </p:nvSpPr>
        <p:spPr>
          <a:xfrm>
            <a:off x="373826" y="1212025"/>
            <a:ext cx="76833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1350">
                <a:solidFill>
                  <a:srgbClr val="444444"/>
                </a:solidFill>
                <a:highlight>
                  <a:srgbClr val="FFFFFF"/>
                </a:highlight>
              </a:rPr>
              <a:t>マッシュした皮をむいたバナナを1/4カップの水に入れ、ジップロックバッグに入れます。</a:t>
            </a:r>
            <a:endParaRPr sz="1350">
              <a:solidFill>
                <a:srgbClr val="444444"/>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350">
                <a:solidFill>
                  <a:srgbClr val="444444"/>
                </a:solidFill>
                <a:highlight>
                  <a:srgbClr val="FFFFFF"/>
                </a:highlight>
              </a:rPr>
              <a:t>小さじ1の石鹸、小さじ4の水、および2ピンチの塩をカップに追加します。</a:t>
            </a:r>
            <a:endParaRPr sz="1350">
              <a:solidFill>
                <a:srgbClr val="444444"/>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350">
                <a:solidFill>
                  <a:srgbClr val="444444"/>
                </a:solidFill>
                <a:highlight>
                  <a:srgbClr val="FFFFFF"/>
                </a:highlight>
              </a:rPr>
              <a:t>すべてが混ざり、塩が溶けるまでかき混ぜます。</a:t>
            </a:r>
            <a:endParaRPr sz="1350">
              <a:solidFill>
                <a:srgbClr val="444444"/>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350">
                <a:solidFill>
                  <a:srgbClr val="444444"/>
                </a:solidFill>
                <a:highlight>
                  <a:srgbClr val="FFFFFF"/>
                </a:highlight>
              </a:rPr>
              <a:t>石鹸溶液が入っているカップに小さじ2杯のバナナの混合物を加え、軽くかき混ぜます。</a:t>
            </a:r>
            <a:endParaRPr sz="1350">
              <a:solidFill>
                <a:srgbClr val="444444"/>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350">
                <a:solidFill>
                  <a:srgbClr val="444444"/>
                </a:solidFill>
                <a:highlight>
                  <a:srgbClr val="FFFFFF"/>
                </a:highlight>
              </a:rPr>
              <a:t>フィルターをきれいなプラスチックカップに挿入します。</a:t>
            </a:r>
            <a:endParaRPr sz="1350">
              <a:solidFill>
                <a:srgbClr val="444444"/>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350">
                <a:solidFill>
                  <a:srgbClr val="444444"/>
                </a:solidFill>
                <a:highlight>
                  <a:srgbClr val="FFFFFF"/>
                </a:highlight>
              </a:rPr>
              <a:t>フィルターに混合物を注ぎます。</a:t>
            </a:r>
            <a:endParaRPr sz="1350">
              <a:solidFill>
                <a:srgbClr val="444444"/>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350">
                <a:solidFill>
                  <a:srgbClr val="444444"/>
                </a:solidFill>
                <a:highlight>
                  <a:srgbClr val="FFFFFF"/>
                </a:highlight>
              </a:rPr>
              <a:t>数分後、濾液と呼ばれる液体がカップの底に集まるはずです。</a:t>
            </a:r>
            <a:endParaRPr sz="1350">
              <a:solidFill>
                <a:srgbClr val="444444"/>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350">
                <a:solidFill>
                  <a:srgbClr val="444444"/>
                </a:solidFill>
                <a:highlight>
                  <a:srgbClr val="FFFFFF"/>
                </a:highlight>
              </a:rPr>
              <a:t>別のコップに小さじ2杯の消毒用アルコールを加え、同じカップに小さじ2杯のバナナ濾液を加え、数分待ちます。</a:t>
            </a:r>
            <a:endParaRPr sz="1350">
              <a:solidFill>
                <a:srgbClr val="444444"/>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350">
                <a:solidFill>
                  <a:srgbClr val="444444"/>
                </a:solidFill>
                <a:highlight>
                  <a:srgbClr val="FFFFFF"/>
                </a:highlight>
              </a:rPr>
              <a:t>ポプシクルスティックでDNAを収集します。</a:t>
            </a:r>
            <a:endParaRPr sz="1350">
              <a:solidFill>
                <a:srgbClr val="444444"/>
              </a:solidFill>
              <a:highlight>
                <a:srgbClr val="FFFFFF"/>
              </a:highlight>
            </a:endParaRPr>
          </a:p>
          <a:p>
            <a:pPr indent="0" lvl="0" marL="0" rtl="0" algn="l">
              <a:lnSpc>
                <a:spcPct val="115000"/>
              </a:lnSpc>
              <a:spcBef>
                <a:spcPts val="0"/>
              </a:spcBef>
              <a:spcAft>
                <a:spcPts val="0"/>
              </a:spcAft>
              <a:buSzPts val="1800"/>
              <a:buNone/>
            </a:pPr>
            <a:r>
              <a:t/>
            </a:r>
            <a:endParaRPr sz="1350">
              <a:solidFill>
                <a:srgbClr val="444444"/>
              </a:solidFill>
              <a:highlight>
                <a:srgbClr val="FFFFFF"/>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53"/>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Debrief:</a:t>
            </a:r>
            <a:endParaRPr/>
          </a:p>
        </p:txBody>
      </p:sp>
      <p:sp>
        <p:nvSpPr>
          <p:cNvPr id="221" name="Google Shape;221;p53"/>
          <p:cNvSpPr txBox="1"/>
          <p:nvPr/>
        </p:nvSpPr>
        <p:spPr>
          <a:xfrm>
            <a:off x="556950" y="1449675"/>
            <a:ext cx="3112200" cy="91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Lato"/>
                <a:ea typeface="Lato"/>
                <a:cs typeface="Lato"/>
                <a:sym typeface="Lato"/>
                <a:hlinkClick r:id="rId3"/>
              </a:rPr>
              <a:t>https://docs.google.com/document/d/1Zd5jgQ9Dh3Hnf60lsl1ZRlfOB_8wfJs-SoXLfhVW9mM/edit?usp=sharing</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54"/>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Questions</a:t>
            </a:r>
            <a:endParaRPr/>
          </a:p>
        </p:txBody>
      </p:sp>
      <p:sp>
        <p:nvSpPr>
          <p:cNvPr id="227" name="Google Shape;227;p54"/>
          <p:cNvSpPr txBox="1"/>
          <p:nvPr>
            <p:ph idx="1" type="body"/>
          </p:nvPr>
        </p:nvSpPr>
        <p:spPr>
          <a:xfrm>
            <a:off x="2410112" y="1367176"/>
            <a:ext cx="6321600" cy="3002400"/>
          </a:xfrm>
          <a:prstGeom prst="rect">
            <a:avLst/>
          </a:prstGeom>
          <a:noFill/>
          <a:ln>
            <a:noFill/>
          </a:ln>
        </p:spPr>
        <p:txBody>
          <a:bodyPr anchorCtr="0" anchor="t" bIns="91425" lIns="91425" spcFirstLastPara="1" rIns="91425" wrap="square" tIns="91425">
            <a:noAutofit/>
          </a:bodyPr>
          <a:lstStyle/>
          <a:p>
            <a:pPr indent="-304800" lvl="0" marL="673100" rtl="0" algn="l">
              <a:lnSpc>
                <a:spcPct val="115000"/>
              </a:lnSpc>
              <a:spcBef>
                <a:spcPts val="0"/>
              </a:spcBef>
              <a:spcAft>
                <a:spcPts val="0"/>
              </a:spcAft>
              <a:buClr>
                <a:srgbClr val="444444"/>
              </a:buClr>
              <a:buSzPts val="1200"/>
              <a:buAutoNum type="arabicPeriod"/>
            </a:pPr>
            <a:r>
              <a:rPr lang="en" sz="1200">
                <a:solidFill>
                  <a:srgbClr val="444444"/>
                </a:solidFill>
                <a:highlight>
                  <a:srgbClr val="FFFFFF"/>
                </a:highlight>
              </a:rPr>
              <a:t>Why did we choose to use fruits like strawberries and bananas? What would it be like if we used other fruits and vegetables? Would the experiment/extraction still work?</a:t>
            </a:r>
            <a:endParaRPr sz="1200">
              <a:solidFill>
                <a:srgbClr val="444444"/>
              </a:solidFill>
              <a:highlight>
                <a:srgbClr val="FFFFFF"/>
              </a:highlight>
            </a:endParaRPr>
          </a:p>
          <a:p>
            <a:pPr indent="-304800" lvl="0" marL="673100" rtl="0" algn="l">
              <a:lnSpc>
                <a:spcPct val="115000"/>
              </a:lnSpc>
              <a:spcBef>
                <a:spcPts val="0"/>
              </a:spcBef>
              <a:spcAft>
                <a:spcPts val="0"/>
              </a:spcAft>
              <a:buClr>
                <a:srgbClr val="444444"/>
              </a:buClr>
              <a:buSzPts val="1200"/>
              <a:buAutoNum type="arabicPeriod"/>
            </a:pPr>
            <a:r>
              <a:rPr lang="en" sz="1200">
                <a:solidFill>
                  <a:srgbClr val="444444"/>
                </a:solidFill>
                <a:highlight>
                  <a:srgbClr val="FFFFFF"/>
                </a:highlight>
              </a:rPr>
              <a:t>What is DNA, where is it found, and what does it do?</a:t>
            </a:r>
            <a:endParaRPr sz="1200">
              <a:solidFill>
                <a:srgbClr val="444444"/>
              </a:solidFill>
              <a:highlight>
                <a:srgbClr val="FFFFFF"/>
              </a:highlight>
            </a:endParaRPr>
          </a:p>
          <a:p>
            <a:pPr indent="-304800" lvl="0" marL="673100" rtl="0" algn="l">
              <a:lnSpc>
                <a:spcPct val="115000"/>
              </a:lnSpc>
              <a:spcBef>
                <a:spcPts val="0"/>
              </a:spcBef>
              <a:spcAft>
                <a:spcPts val="0"/>
              </a:spcAft>
              <a:buClr>
                <a:srgbClr val="444444"/>
              </a:buClr>
              <a:buSzPts val="1200"/>
              <a:buAutoNum type="arabicPeriod"/>
            </a:pPr>
            <a:r>
              <a:rPr lang="en" sz="1200">
                <a:solidFill>
                  <a:srgbClr val="444444"/>
                </a:solidFill>
                <a:highlight>
                  <a:srgbClr val="FFFFFF"/>
                </a:highlight>
              </a:rPr>
              <a:t>What was the purpose of mashing up the strawberry?</a:t>
            </a:r>
            <a:endParaRPr sz="1200">
              <a:solidFill>
                <a:srgbClr val="444444"/>
              </a:solidFill>
              <a:highlight>
                <a:srgbClr val="FFFFFF"/>
              </a:highlight>
            </a:endParaRPr>
          </a:p>
          <a:p>
            <a:pPr indent="-304800" lvl="0" marL="673100" rtl="0" algn="l">
              <a:lnSpc>
                <a:spcPct val="115000"/>
              </a:lnSpc>
              <a:spcBef>
                <a:spcPts val="0"/>
              </a:spcBef>
              <a:spcAft>
                <a:spcPts val="0"/>
              </a:spcAft>
              <a:buClr>
                <a:srgbClr val="444444"/>
              </a:buClr>
              <a:buSzPts val="1200"/>
              <a:buAutoNum type="arabicPeriod"/>
            </a:pPr>
            <a:r>
              <a:rPr lang="en" sz="1200">
                <a:solidFill>
                  <a:srgbClr val="444444"/>
                </a:solidFill>
                <a:highlight>
                  <a:srgbClr val="FFFFFF"/>
                </a:highlight>
              </a:rPr>
              <a:t>What was the purpose of adding soap? </a:t>
            </a:r>
            <a:endParaRPr sz="1200">
              <a:solidFill>
                <a:srgbClr val="444444"/>
              </a:solidFill>
              <a:highlight>
                <a:srgbClr val="FFFFFF"/>
              </a:highlight>
            </a:endParaRPr>
          </a:p>
          <a:p>
            <a:pPr indent="-304800" lvl="1" marL="914400" rtl="0" algn="l">
              <a:lnSpc>
                <a:spcPct val="115000"/>
              </a:lnSpc>
              <a:spcBef>
                <a:spcPts val="0"/>
              </a:spcBef>
              <a:spcAft>
                <a:spcPts val="0"/>
              </a:spcAft>
              <a:buClr>
                <a:srgbClr val="444444"/>
              </a:buClr>
              <a:buSzPts val="1200"/>
              <a:buFont typeface="Arial"/>
              <a:buAutoNum type="alphaLcPeriod"/>
            </a:pPr>
            <a:r>
              <a:rPr lang="en" sz="1200">
                <a:solidFill>
                  <a:srgbClr val="444444"/>
                </a:solidFill>
                <a:highlight>
                  <a:srgbClr val="FFFFFF"/>
                </a:highlight>
              </a:rPr>
              <a:t>Extension question: Why are we being advised washing our hands to prevent contracting the Coronavirus?</a:t>
            </a:r>
            <a:endParaRPr sz="1200">
              <a:solidFill>
                <a:srgbClr val="444444"/>
              </a:solidFill>
              <a:highlight>
                <a:srgbClr val="FFFFFF"/>
              </a:highlight>
            </a:endParaRPr>
          </a:p>
          <a:p>
            <a:pPr indent="-304800" lvl="0" marL="673100" rtl="0" algn="l">
              <a:lnSpc>
                <a:spcPct val="115000"/>
              </a:lnSpc>
              <a:spcBef>
                <a:spcPts val="0"/>
              </a:spcBef>
              <a:spcAft>
                <a:spcPts val="0"/>
              </a:spcAft>
              <a:buClr>
                <a:srgbClr val="444444"/>
              </a:buClr>
              <a:buSzPts val="1200"/>
              <a:buAutoNum type="arabicPeriod"/>
            </a:pPr>
            <a:r>
              <a:rPr lang="en" sz="1200">
                <a:solidFill>
                  <a:srgbClr val="444444"/>
                </a:solidFill>
                <a:highlight>
                  <a:srgbClr val="FFFFFF"/>
                </a:highlight>
              </a:rPr>
              <a:t>What does the filter do?</a:t>
            </a:r>
            <a:endParaRPr sz="1200">
              <a:solidFill>
                <a:srgbClr val="444444"/>
              </a:solidFill>
              <a:highlight>
                <a:srgbClr val="FFFFFF"/>
              </a:highlight>
            </a:endParaRPr>
          </a:p>
          <a:p>
            <a:pPr indent="-304800" lvl="0" marL="673100" rtl="0" algn="l">
              <a:lnSpc>
                <a:spcPct val="115000"/>
              </a:lnSpc>
              <a:spcBef>
                <a:spcPts val="0"/>
              </a:spcBef>
              <a:spcAft>
                <a:spcPts val="0"/>
              </a:spcAft>
              <a:buClr>
                <a:srgbClr val="444444"/>
              </a:buClr>
              <a:buSzPts val="1200"/>
              <a:buAutoNum type="arabicPeriod"/>
            </a:pPr>
            <a:r>
              <a:rPr lang="en" sz="1200">
                <a:solidFill>
                  <a:srgbClr val="444444"/>
                </a:solidFill>
                <a:highlight>
                  <a:srgbClr val="FFFFFF"/>
                </a:highlight>
              </a:rPr>
              <a:t>What happened when you added the alcohol?</a:t>
            </a:r>
            <a:endParaRPr sz="1200">
              <a:solidFill>
                <a:srgbClr val="444444"/>
              </a:solidFill>
              <a:highlight>
                <a:srgbClr val="FFFFFF"/>
              </a:highlight>
            </a:endParaRPr>
          </a:p>
          <a:p>
            <a:pPr indent="-304800" lvl="0" marL="673100" rtl="0" algn="l">
              <a:lnSpc>
                <a:spcPct val="115000"/>
              </a:lnSpc>
              <a:spcBef>
                <a:spcPts val="0"/>
              </a:spcBef>
              <a:spcAft>
                <a:spcPts val="0"/>
              </a:spcAft>
              <a:buClr>
                <a:srgbClr val="444444"/>
              </a:buClr>
              <a:buSzPts val="1200"/>
              <a:buAutoNum type="arabicPeriod"/>
            </a:pPr>
            <a:r>
              <a:rPr lang="en" sz="1200">
                <a:solidFill>
                  <a:srgbClr val="444444"/>
                </a:solidFill>
                <a:highlight>
                  <a:srgbClr val="FFFFFF"/>
                </a:highlight>
              </a:rPr>
              <a:t>What did the DNA look like?</a:t>
            </a:r>
            <a:endParaRPr sz="1200">
              <a:solidFill>
                <a:srgbClr val="444444"/>
              </a:solidFill>
              <a:highlight>
                <a:srgbClr val="FFFFFF"/>
              </a:highlight>
            </a:endParaRPr>
          </a:p>
          <a:p>
            <a:pPr indent="-304800" lvl="0" marL="673100" rtl="0" algn="l">
              <a:lnSpc>
                <a:spcPct val="115000"/>
              </a:lnSpc>
              <a:spcBef>
                <a:spcPts val="0"/>
              </a:spcBef>
              <a:spcAft>
                <a:spcPts val="0"/>
              </a:spcAft>
              <a:buClr>
                <a:srgbClr val="444444"/>
              </a:buClr>
              <a:buSzPts val="1200"/>
              <a:buAutoNum type="arabicPeriod"/>
            </a:pPr>
            <a:r>
              <a:rPr lang="en" sz="1200">
                <a:solidFill>
                  <a:srgbClr val="444444"/>
                </a:solidFill>
                <a:highlight>
                  <a:srgbClr val="FFFFFF"/>
                </a:highlight>
              </a:rPr>
              <a:t>Is DNA found in all living or once living organisms?</a:t>
            </a:r>
            <a:endParaRPr sz="1200">
              <a:solidFill>
                <a:srgbClr val="444444"/>
              </a:solidFill>
              <a:highlight>
                <a:srgbClr val="FFFFFF"/>
              </a:highlight>
            </a:endParaRPr>
          </a:p>
          <a:p>
            <a:pPr indent="-304800" lvl="0" marL="673100" rtl="0" algn="l">
              <a:lnSpc>
                <a:spcPct val="115000"/>
              </a:lnSpc>
              <a:spcBef>
                <a:spcPts val="0"/>
              </a:spcBef>
              <a:spcAft>
                <a:spcPts val="0"/>
              </a:spcAft>
              <a:buClr>
                <a:srgbClr val="444444"/>
              </a:buClr>
              <a:buSzPts val="1200"/>
              <a:buAutoNum type="arabicPeriod"/>
            </a:pPr>
            <a:r>
              <a:rPr lang="en" sz="1200">
                <a:solidFill>
                  <a:srgbClr val="444444"/>
                </a:solidFill>
                <a:highlight>
                  <a:srgbClr val="FFFFFF"/>
                </a:highlight>
              </a:rPr>
              <a:t>Remember that genes are found on chromosomes, and genes control traits. Give at least two examples of traits that are expressed in the strawberry.</a:t>
            </a:r>
            <a:endParaRPr sz="1200">
              <a:solidFill>
                <a:srgbClr val="444444"/>
              </a:solidFill>
              <a:highlight>
                <a:srgbClr val="FFFFFF"/>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5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Questions</a:t>
            </a:r>
            <a:endParaRPr/>
          </a:p>
        </p:txBody>
      </p:sp>
      <p:sp>
        <p:nvSpPr>
          <p:cNvPr id="233" name="Google Shape;233;p55"/>
          <p:cNvSpPr txBox="1"/>
          <p:nvPr>
            <p:ph idx="1" type="body"/>
          </p:nvPr>
        </p:nvSpPr>
        <p:spPr>
          <a:xfrm>
            <a:off x="2410112" y="1367176"/>
            <a:ext cx="6321600" cy="3002400"/>
          </a:xfrm>
          <a:prstGeom prst="rect">
            <a:avLst/>
          </a:prstGeom>
          <a:noFill/>
          <a:ln>
            <a:noFill/>
          </a:ln>
        </p:spPr>
        <p:txBody>
          <a:bodyPr anchorCtr="0" anchor="t" bIns="91425" lIns="91425" spcFirstLastPara="1" rIns="91425" wrap="square" tIns="91425">
            <a:noAutofit/>
          </a:bodyPr>
          <a:lstStyle/>
          <a:p>
            <a:pPr indent="-304800" lvl="0" marL="673100" rtl="0" algn="l">
              <a:lnSpc>
                <a:spcPct val="100000"/>
              </a:lnSpc>
              <a:spcBef>
                <a:spcPts val="0"/>
              </a:spcBef>
              <a:spcAft>
                <a:spcPts val="0"/>
              </a:spcAft>
              <a:buClr>
                <a:srgbClr val="444444"/>
              </a:buClr>
              <a:buSzPts val="1200"/>
              <a:buAutoNum type="arabicPeriod"/>
            </a:pPr>
            <a:r>
              <a:rPr lang="en" sz="1200">
                <a:solidFill>
                  <a:srgbClr val="4A86E8"/>
                </a:solidFill>
                <a:highlight>
                  <a:srgbClr val="FFFFFF"/>
                </a:highlight>
              </a:rPr>
              <a:t>Results would be the same as all living (or once living) things have DNA. Strawberries and bananas have more copies of the chromosomes.</a:t>
            </a:r>
            <a:endParaRPr sz="1200">
              <a:solidFill>
                <a:srgbClr val="4A86E8"/>
              </a:solidFill>
              <a:highlight>
                <a:srgbClr val="FFFFFF"/>
              </a:highlight>
            </a:endParaRPr>
          </a:p>
          <a:p>
            <a:pPr indent="0" lvl="0" marL="457200" rtl="0" algn="l">
              <a:lnSpc>
                <a:spcPct val="115000"/>
              </a:lnSpc>
              <a:spcBef>
                <a:spcPts val="0"/>
              </a:spcBef>
              <a:spcAft>
                <a:spcPts val="0"/>
              </a:spcAft>
              <a:buSzPts val="1800"/>
              <a:buNone/>
            </a:pPr>
            <a:r>
              <a:t/>
            </a:r>
            <a:endParaRPr sz="1200">
              <a:solidFill>
                <a:srgbClr val="444444"/>
              </a:solidFill>
              <a:highlight>
                <a:srgbClr val="FFFFFF"/>
              </a:highlight>
            </a:endParaRPr>
          </a:p>
          <a:p>
            <a:pPr indent="-304800" lvl="0" marL="673100" rtl="0" algn="l">
              <a:lnSpc>
                <a:spcPct val="100000"/>
              </a:lnSpc>
              <a:spcBef>
                <a:spcPts val="0"/>
              </a:spcBef>
              <a:spcAft>
                <a:spcPts val="0"/>
              </a:spcAft>
              <a:buClr>
                <a:srgbClr val="444444"/>
              </a:buClr>
              <a:buSzPts val="1200"/>
              <a:buAutoNum type="arabicPeriod"/>
            </a:pPr>
            <a:r>
              <a:rPr lang="en" sz="1200">
                <a:solidFill>
                  <a:srgbClr val="0000FF"/>
                </a:solidFill>
                <a:highlight>
                  <a:srgbClr val="FFFFFF"/>
                </a:highlight>
              </a:rPr>
              <a:t>Deoxyribonucleic acid (genetic material contained in the nucleus, it gives characteristics to the organism)</a:t>
            </a:r>
            <a:endParaRPr sz="1200">
              <a:solidFill>
                <a:srgbClr val="0000FF"/>
              </a:solidFill>
              <a:highlight>
                <a:srgbClr val="FFFFFF"/>
              </a:highlight>
            </a:endParaRPr>
          </a:p>
          <a:p>
            <a:pPr indent="-304800" lvl="0" marL="673100" rtl="0" algn="l">
              <a:lnSpc>
                <a:spcPct val="115000"/>
              </a:lnSpc>
              <a:spcBef>
                <a:spcPts val="0"/>
              </a:spcBef>
              <a:spcAft>
                <a:spcPts val="0"/>
              </a:spcAft>
              <a:buClr>
                <a:srgbClr val="444444"/>
              </a:buClr>
              <a:buSzPts val="1200"/>
              <a:buAutoNum type="arabicPeriod"/>
            </a:pPr>
            <a:r>
              <a:rPr lang="en" sz="1200">
                <a:solidFill>
                  <a:srgbClr val="0000FF"/>
                </a:solidFill>
                <a:highlight>
                  <a:srgbClr val="FFFFFF"/>
                </a:highlight>
              </a:rPr>
              <a:t>Breaking the cell wall</a:t>
            </a:r>
            <a:endParaRPr sz="1200">
              <a:solidFill>
                <a:srgbClr val="0000FF"/>
              </a:solidFill>
              <a:highlight>
                <a:srgbClr val="FFFFFF"/>
              </a:highlight>
            </a:endParaRPr>
          </a:p>
          <a:p>
            <a:pPr indent="-304800" lvl="0" marL="673100" rtl="0" algn="l">
              <a:lnSpc>
                <a:spcPct val="115000"/>
              </a:lnSpc>
              <a:spcBef>
                <a:spcPts val="0"/>
              </a:spcBef>
              <a:spcAft>
                <a:spcPts val="0"/>
              </a:spcAft>
              <a:buClr>
                <a:srgbClr val="444444"/>
              </a:buClr>
              <a:buSzPts val="1200"/>
              <a:buAutoNum type="arabicPeriod"/>
            </a:pPr>
            <a:r>
              <a:rPr lang="en" sz="1200">
                <a:solidFill>
                  <a:srgbClr val="0000FF"/>
                </a:solidFill>
                <a:highlight>
                  <a:srgbClr val="FFFFFF"/>
                </a:highlight>
              </a:rPr>
              <a:t>To dissolve fats in the cell membrane (cell membrane contains lipids and proteins)</a:t>
            </a:r>
            <a:endParaRPr sz="1200">
              <a:solidFill>
                <a:srgbClr val="0000FF"/>
              </a:solidFill>
              <a:highlight>
                <a:srgbClr val="FFFFFF"/>
              </a:highlight>
            </a:endParaRPr>
          </a:p>
          <a:p>
            <a:pPr indent="-304800" lvl="1" marL="914400" rtl="0" algn="l">
              <a:lnSpc>
                <a:spcPct val="115000"/>
              </a:lnSpc>
              <a:spcBef>
                <a:spcPts val="0"/>
              </a:spcBef>
              <a:spcAft>
                <a:spcPts val="0"/>
              </a:spcAft>
              <a:buClr>
                <a:srgbClr val="444444"/>
              </a:buClr>
              <a:buSzPts val="1200"/>
              <a:buFont typeface="Arial"/>
              <a:buAutoNum type="alphaLcPeriod"/>
            </a:pPr>
            <a:r>
              <a:rPr lang="en" sz="1200">
                <a:solidFill>
                  <a:srgbClr val="0000FF"/>
                </a:solidFill>
                <a:highlight>
                  <a:srgbClr val="FFFFFF"/>
                </a:highlight>
              </a:rPr>
              <a:t>It is enclosed in a fatty layer, so soap helps to break this envelope </a:t>
            </a:r>
            <a:endParaRPr sz="1200">
              <a:solidFill>
                <a:srgbClr val="0000FF"/>
              </a:solidFill>
              <a:highlight>
                <a:srgbClr val="FFFFFF"/>
              </a:highlight>
            </a:endParaRPr>
          </a:p>
          <a:p>
            <a:pPr indent="-304800" lvl="0" marL="673100" rtl="0" algn="l">
              <a:lnSpc>
                <a:spcPct val="115000"/>
              </a:lnSpc>
              <a:spcBef>
                <a:spcPts val="0"/>
              </a:spcBef>
              <a:spcAft>
                <a:spcPts val="0"/>
              </a:spcAft>
              <a:buClr>
                <a:srgbClr val="444444"/>
              </a:buClr>
              <a:buSzPts val="1200"/>
              <a:buAutoNum type="arabicPeriod"/>
            </a:pPr>
            <a:r>
              <a:rPr lang="en" sz="1200">
                <a:solidFill>
                  <a:srgbClr val="0000FF"/>
                </a:solidFill>
                <a:highlight>
                  <a:srgbClr val="FFFFFF"/>
                </a:highlight>
              </a:rPr>
              <a:t>Helps separating the seeds, skin, etc. from the rest of the plant</a:t>
            </a:r>
            <a:endParaRPr sz="1200">
              <a:solidFill>
                <a:srgbClr val="0000FF"/>
              </a:solidFill>
              <a:highlight>
                <a:srgbClr val="FFFFFF"/>
              </a:highlight>
            </a:endParaRPr>
          </a:p>
          <a:p>
            <a:pPr indent="-304800" lvl="0" marL="673100" rtl="0" algn="l">
              <a:lnSpc>
                <a:spcPct val="115000"/>
              </a:lnSpc>
              <a:spcBef>
                <a:spcPts val="0"/>
              </a:spcBef>
              <a:spcAft>
                <a:spcPts val="0"/>
              </a:spcAft>
              <a:buClr>
                <a:srgbClr val="444444"/>
              </a:buClr>
              <a:buSzPts val="1200"/>
              <a:buAutoNum type="arabicPeriod"/>
            </a:pPr>
            <a:r>
              <a:rPr lang="en" sz="1200">
                <a:solidFill>
                  <a:srgbClr val="0000FF"/>
                </a:solidFill>
                <a:highlight>
                  <a:srgbClr val="FFFFFF"/>
                </a:highlight>
              </a:rPr>
              <a:t>Proteins don’t dissolve in alcohol, so the protein part of the cell membrane stays separate;</a:t>
            </a:r>
            <a:endParaRPr sz="1200">
              <a:solidFill>
                <a:srgbClr val="0000FF"/>
              </a:solidFill>
              <a:highlight>
                <a:srgbClr val="FFFFFF"/>
              </a:highlight>
            </a:endParaRPr>
          </a:p>
          <a:p>
            <a:pPr indent="-304800" lvl="0" marL="673100" rtl="0" algn="l">
              <a:lnSpc>
                <a:spcPct val="115000"/>
              </a:lnSpc>
              <a:spcBef>
                <a:spcPts val="0"/>
              </a:spcBef>
              <a:spcAft>
                <a:spcPts val="0"/>
              </a:spcAft>
              <a:buClr>
                <a:srgbClr val="444444"/>
              </a:buClr>
              <a:buSzPts val="1200"/>
              <a:buAutoNum type="arabicPeriod"/>
            </a:pPr>
            <a:r>
              <a:rPr lang="en" sz="1200">
                <a:solidFill>
                  <a:srgbClr val="0000FF"/>
                </a:solidFill>
                <a:highlight>
                  <a:srgbClr val="FFFFFF"/>
                </a:highlight>
              </a:rPr>
              <a:t>white , threadlike </a:t>
            </a:r>
            <a:endParaRPr sz="1200">
              <a:solidFill>
                <a:srgbClr val="0000FF"/>
              </a:solidFill>
              <a:highlight>
                <a:srgbClr val="FFFFFF"/>
              </a:highlight>
            </a:endParaRPr>
          </a:p>
          <a:p>
            <a:pPr indent="-304800" lvl="0" marL="673100" rtl="0" algn="l">
              <a:lnSpc>
                <a:spcPct val="115000"/>
              </a:lnSpc>
              <a:spcBef>
                <a:spcPts val="0"/>
              </a:spcBef>
              <a:spcAft>
                <a:spcPts val="0"/>
              </a:spcAft>
              <a:buClr>
                <a:srgbClr val="444444"/>
              </a:buClr>
              <a:buSzPts val="1200"/>
              <a:buAutoNum type="arabicPeriod"/>
            </a:pPr>
            <a:r>
              <a:rPr lang="en" sz="1200">
                <a:solidFill>
                  <a:srgbClr val="0000FF"/>
                </a:solidFill>
                <a:highlight>
                  <a:srgbClr val="FFFFFF"/>
                </a:highlight>
              </a:rPr>
              <a:t>yes</a:t>
            </a:r>
            <a:endParaRPr sz="1200">
              <a:solidFill>
                <a:srgbClr val="0000FF"/>
              </a:solidFill>
              <a:highlight>
                <a:srgbClr val="FFFFFF"/>
              </a:highlight>
            </a:endParaRPr>
          </a:p>
          <a:p>
            <a:pPr indent="-304800" lvl="0" marL="673100" rtl="0" algn="l">
              <a:lnSpc>
                <a:spcPct val="115000"/>
              </a:lnSpc>
              <a:spcBef>
                <a:spcPts val="0"/>
              </a:spcBef>
              <a:spcAft>
                <a:spcPts val="0"/>
              </a:spcAft>
              <a:buClr>
                <a:srgbClr val="444444"/>
              </a:buClr>
              <a:buSzPts val="1200"/>
              <a:buAutoNum type="arabicPeriod"/>
            </a:pPr>
            <a:r>
              <a:rPr lang="en" sz="1200">
                <a:solidFill>
                  <a:srgbClr val="0000FF"/>
                </a:solidFill>
                <a:highlight>
                  <a:srgbClr val="FFFFFF"/>
                </a:highlight>
              </a:rPr>
              <a:t>Shape, color, size</a:t>
            </a:r>
            <a:endParaRPr sz="1200">
              <a:solidFill>
                <a:srgbClr val="0000FF"/>
              </a:solidFill>
              <a:highlight>
                <a:srgbClr val="FFFFFF"/>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56"/>
          <p:cNvPicPr preferRelativeResize="0"/>
          <p:nvPr/>
        </p:nvPicPr>
        <p:blipFill rotWithShape="1">
          <a:blip r:embed="rId3">
            <a:alphaModFix/>
          </a:blip>
          <a:srcRect b="0" l="-2730" r="2730" t="0"/>
          <a:stretch/>
        </p:blipFill>
        <p:spPr>
          <a:xfrm>
            <a:off x="2260644" y="2759825"/>
            <a:ext cx="4063380" cy="2349150"/>
          </a:xfrm>
          <a:prstGeom prst="rect">
            <a:avLst/>
          </a:prstGeom>
          <a:noFill/>
          <a:ln>
            <a:noFill/>
          </a:ln>
        </p:spPr>
      </p:pic>
      <p:pic>
        <p:nvPicPr>
          <p:cNvPr id="239" name="Google Shape;239;p56"/>
          <p:cNvPicPr preferRelativeResize="0"/>
          <p:nvPr/>
        </p:nvPicPr>
        <p:blipFill rotWithShape="1">
          <a:blip r:embed="rId4">
            <a:alphaModFix/>
          </a:blip>
          <a:srcRect b="0" l="0" r="0" t="0"/>
          <a:stretch/>
        </p:blipFill>
        <p:spPr>
          <a:xfrm>
            <a:off x="298075" y="135925"/>
            <a:ext cx="8774150" cy="2623900"/>
          </a:xfrm>
          <a:prstGeom prst="rect">
            <a:avLst/>
          </a:prstGeom>
          <a:noFill/>
          <a:ln>
            <a:noFill/>
          </a:ln>
        </p:spPr>
      </p:pic>
      <p:sp>
        <p:nvSpPr>
          <p:cNvPr id="240" name="Google Shape;240;p56"/>
          <p:cNvSpPr/>
          <p:nvPr/>
        </p:nvSpPr>
        <p:spPr>
          <a:xfrm>
            <a:off x="2428200" y="3158300"/>
            <a:ext cx="2132700" cy="1952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a161bb4d8e_2_0"/>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GENETICS IN HARRY POTTER</a:t>
            </a:r>
            <a:endParaRPr/>
          </a:p>
        </p:txBody>
      </p:sp>
      <p:sp>
        <p:nvSpPr>
          <p:cNvPr id="85" name="Google Shape;85;ga161bb4d8e_2_0"/>
          <p:cNvSpPr txBox="1"/>
          <p:nvPr>
            <p:ph idx="4294967295" type="body"/>
          </p:nvPr>
        </p:nvSpPr>
        <p:spPr>
          <a:xfrm>
            <a:off x="412075" y="3320976"/>
            <a:ext cx="6321600" cy="30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rPr>
              <a:t>Credit: </a:t>
            </a:r>
            <a:r>
              <a:rPr lang="en" sz="1200" u="sng">
                <a:solidFill>
                  <a:srgbClr val="FFFFFF"/>
                </a:solidFill>
                <a:hlinkClick r:id="rId3">
                  <a:extLst>
                    <a:ext uri="{A12FA001-AC4F-418D-AE19-62706E023703}">
                      <ahyp:hlinkClr val="tx"/>
                    </a:ext>
                  </a:extLst>
                </a:hlinkClick>
              </a:rPr>
              <a:t>https://www.nlm.nih.gov/exhibition/sciencemagicmedicine/pdf/lesson1.pdf</a:t>
            </a:r>
            <a:endParaRPr sz="1200">
              <a:solidFill>
                <a:srgbClr val="FFFFFF"/>
              </a:solidFill>
            </a:endParaRPr>
          </a:p>
          <a:p>
            <a:pPr indent="0" lvl="0" marL="0" rtl="0" algn="l">
              <a:spcBef>
                <a:spcPts val="0"/>
              </a:spcBef>
              <a:spcAft>
                <a:spcPts val="0"/>
              </a:spcAft>
              <a:buNone/>
            </a:pPr>
            <a:r>
              <a:t/>
            </a:r>
            <a:endParaRPr sz="12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57"/>
          <p:cNvPicPr preferRelativeResize="0"/>
          <p:nvPr/>
        </p:nvPicPr>
        <p:blipFill rotWithShape="1">
          <a:blip r:embed="rId3">
            <a:alphaModFix/>
          </a:blip>
          <a:srcRect b="0" l="0" r="0" t="0"/>
          <a:stretch/>
        </p:blipFill>
        <p:spPr>
          <a:xfrm>
            <a:off x="152400" y="152400"/>
            <a:ext cx="8839200" cy="447484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58"/>
          <p:cNvPicPr preferRelativeResize="0"/>
          <p:nvPr/>
        </p:nvPicPr>
        <p:blipFill rotWithShape="1">
          <a:blip r:embed="rId3">
            <a:alphaModFix/>
          </a:blip>
          <a:srcRect b="0" l="0" r="0" t="0"/>
          <a:stretch/>
        </p:blipFill>
        <p:spPr>
          <a:xfrm>
            <a:off x="1139000" y="152400"/>
            <a:ext cx="7303126" cy="4920375"/>
          </a:xfrm>
          <a:prstGeom prst="rect">
            <a:avLst/>
          </a:prstGeom>
          <a:noFill/>
          <a:ln>
            <a:noFill/>
          </a:ln>
        </p:spPr>
      </p:pic>
      <p:sp>
        <p:nvSpPr>
          <p:cNvPr id="251" name="Google Shape;251;p58"/>
          <p:cNvSpPr txBox="1"/>
          <p:nvPr/>
        </p:nvSpPr>
        <p:spPr>
          <a:xfrm>
            <a:off x="2575500" y="2506775"/>
            <a:ext cx="992100" cy="22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(black hair color)</a:t>
            </a:r>
            <a:endParaRPr b="0" i="0" sz="1400" u="none" cap="none" strike="noStrike">
              <a:solidFill>
                <a:srgbClr val="000000"/>
              </a:solidFill>
              <a:latin typeface="Lato"/>
              <a:ea typeface="Lato"/>
              <a:cs typeface="Lato"/>
              <a:sym typeface="Lato"/>
            </a:endParaRPr>
          </a:p>
        </p:txBody>
      </p:sp>
      <p:sp>
        <p:nvSpPr>
          <p:cNvPr id="252" name="Google Shape;252;p58"/>
          <p:cNvSpPr txBox="1"/>
          <p:nvPr/>
        </p:nvSpPr>
        <p:spPr>
          <a:xfrm>
            <a:off x="4496800" y="2527950"/>
            <a:ext cx="992100" cy="22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(short height)</a:t>
            </a:r>
            <a:endParaRPr b="0" i="0" sz="1400" u="none" cap="none" strike="noStrike">
              <a:solidFill>
                <a:srgbClr val="000000"/>
              </a:solidFill>
              <a:latin typeface="Lato"/>
              <a:ea typeface="Lato"/>
              <a:cs typeface="Lato"/>
              <a:sym typeface="Lato"/>
            </a:endParaRPr>
          </a:p>
        </p:txBody>
      </p:sp>
      <p:sp>
        <p:nvSpPr>
          <p:cNvPr id="253" name="Google Shape;253;p58"/>
          <p:cNvSpPr txBox="1"/>
          <p:nvPr/>
        </p:nvSpPr>
        <p:spPr>
          <a:xfrm>
            <a:off x="6198050" y="906575"/>
            <a:ext cx="992100" cy="22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Black eyes</a:t>
            </a:r>
            <a:endParaRPr b="0" i="0" sz="1400" u="none" cap="none" strike="noStrike">
              <a:solidFill>
                <a:srgbClr val="000000"/>
              </a:solidFill>
              <a:latin typeface="Lato"/>
              <a:ea typeface="Lato"/>
              <a:cs typeface="Lato"/>
              <a:sym typeface="Lato"/>
            </a:endParaRPr>
          </a:p>
        </p:txBody>
      </p:sp>
      <p:sp>
        <p:nvSpPr>
          <p:cNvPr id="254" name="Google Shape;254;p58"/>
          <p:cNvSpPr txBox="1"/>
          <p:nvPr/>
        </p:nvSpPr>
        <p:spPr>
          <a:xfrm>
            <a:off x="6121850" y="2506775"/>
            <a:ext cx="992100" cy="22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Green eyes</a:t>
            </a:r>
            <a:endParaRPr b="0" i="0" sz="1400" u="none" cap="none" strike="noStrike">
              <a:solidFill>
                <a:srgbClr val="000000"/>
              </a:solidFill>
              <a:latin typeface="Lato"/>
              <a:ea typeface="Lato"/>
              <a:cs typeface="Lato"/>
              <a:sym typeface="Lato"/>
            </a:endParaRPr>
          </a:p>
        </p:txBody>
      </p:sp>
      <p:sp>
        <p:nvSpPr>
          <p:cNvPr id="255" name="Google Shape;255;p58"/>
          <p:cNvSpPr txBox="1"/>
          <p:nvPr/>
        </p:nvSpPr>
        <p:spPr>
          <a:xfrm>
            <a:off x="3251550" y="3374400"/>
            <a:ext cx="778200" cy="48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56" name="Google Shape;256;p58"/>
          <p:cNvSpPr txBox="1"/>
          <p:nvPr/>
        </p:nvSpPr>
        <p:spPr>
          <a:xfrm>
            <a:off x="2506225" y="3349825"/>
            <a:ext cx="3955800" cy="134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57" name="Google Shape;257;p58"/>
          <p:cNvSpPr txBox="1"/>
          <p:nvPr/>
        </p:nvSpPr>
        <p:spPr>
          <a:xfrm>
            <a:off x="6830700" y="892750"/>
            <a:ext cx="992100" cy="35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59"/>
          <p:cNvPicPr preferRelativeResize="0"/>
          <p:nvPr/>
        </p:nvPicPr>
        <p:blipFill rotWithShape="1">
          <a:blip r:embed="rId3">
            <a:alphaModFix/>
          </a:blip>
          <a:srcRect b="0" l="0" r="0" t="0"/>
          <a:stretch/>
        </p:blipFill>
        <p:spPr>
          <a:xfrm>
            <a:off x="816350" y="152400"/>
            <a:ext cx="7752275" cy="4829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60"/>
          <p:cNvPicPr preferRelativeResize="0"/>
          <p:nvPr/>
        </p:nvPicPr>
        <p:blipFill rotWithShape="1">
          <a:blip r:embed="rId3">
            <a:alphaModFix/>
          </a:blip>
          <a:srcRect b="0" l="0" r="0" t="0"/>
          <a:stretch/>
        </p:blipFill>
        <p:spPr>
          <a:xfrm>
            <a:off x="2198375" y="1081900"/>
            <a:ext cx="6821799" cy="2894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61"/>
          <p:cNvPicPr preferRelativeResize="0"/>
          <p:nvPr/>
        </p:nvPicPr>
        <p:blipFill rotWithShape="1">
          <a:blip r:embed="rId3">
            <a:alphaModFix/>
          </a:blip>
          <a:srcRect b="0" l="0" r="0" t="0"/>
          <a:stretch/>
        </p:blipFill>
        <p:spPr>
          <a:xfrm>
            <a:off x="2514600" y="762000"/>
            <a:ext cx="6276975" cy="3733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62"/>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Phenotypes: Freckles Example</a:t>
            </a:r>
            <a:endParaRPr/>
          </a:p>
        </p:txBody>
      </p:sp>
      <p:sp>
        <p:nvSpPr>
          <p:cNvPr id="278" name="Google Shape;278;p62"/>
          <p:cNvSpPr txBox="1"/>
          <p:nvPr>
            <p:ph idx="1" type="body"/>
          </p:nvPr>
        </p:nvSpPr>
        <p:spPr>
          <a:xfrm>
            <a:off x="2410112" y="1214776"/>
            <a:ext cx="6321600" cy="30024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rgbClr val="231F20"/>
              </a:buClr>
              <a:buSzPts val="1500"/>
              <a:buFont typeface="Arial"/>
              <a:buChar char="●"/>
            </a:pPr>
            <a:r>
              <a:rPr lang="en" sz="1500">
                <a:solidFill>
                  <a:srgbClr val="231F20"/>
                </a:solidFill>
                <a:latin typeface="Arial"/>
                <a:ea typeface="Arial"/>
                <a:cs typeface="Arial"/>
                <a:sym typeface="Arial"/>
              </a:rPr>
              <a:t>Two possible phenotypes for freckles are:</a:t>
            </a:r>
            <a:endParaRPr sz="1500">
              <a:solidFill>
                <a:srgbClr val="231F20"/>
              </a:solidFill>
              <a:latin typeface="Arial"/>
              <a:ea typeface="Arial"/>
              <a:cs typeface="Arial"/>
              <a:sym typeface="Arial"/>
            </a:endParaRPr>
          </a:p>
          <a:p>
            <a:pPr indent="-323850" lvl="1" marL="914400" rtl="0" algn="l">
              <a:lnSpc>
                <a:spcPct val="115000"/>
              </a:lnSpc>
              <a:spcBef>
                <a:spcPts val="1000"/>
              </a:spcBef>
              <a:spcAft>
                <a:spcPts val="0"/>
              </a:spcAft>
              <a:buClr>
                <a:srgbClr val="231F20"/>
              </a:buClr>
              <a:buSzPts val="1500"/>
              <a:buFont typeface="Arial"/>
              <a:buChar char="○"/>
            </a:pPr>
            <a:r>
              <a:rPr lang="en" sz="1500">
                <a:solidFill>
                  <a:srgbClr val="231F20"/>
                </a:solidFill>
                <a:latin typeface="Arial"/>
                <a:ea typeface="Arial"/>
                <a:cs typeface="Arial"/>
                <a:sym typeface="Arial"/>
              </a:rPr>
              <a:t>Has Freckles (observable) </a:t>
            </a:r>
            <a:endParaRPr sz="1500">
              <a:solidFill>
                <a:srgbClr val="231F20"/>
              </a:solidFill>
              <a:latin typeface="Arial"/>
              <a:ea typeface="Arial"/>
              <a:cs typeface="Arial"/>
              <a:sym typeface="Arial"/>
            </a:endParaRPr>
          </a:p>
          <a:p>
            <a:pPr indent="-323850" lvl="1" marL="914400" rtl="0" algn="l">
              <a:lnSpc>
                <a:spcPct val="115000"/>
              </a:lnSpc>
              <a:spcBef>
                <a:spcPts val="1200"/>
              </a:spcBef>
              <a:spcAft>
                <a:spcPts val="0"/>
              </a:spcAft>
              <a:buClr>
                <a:srgbClr val="231F20"/>
              </a:buClr>
              <a:buSzPts val="1500"/>
              <a:buFont typeface="Arial"/>
              <a:buChar char="○"/>
            </a:pPr>
            <a:r>
              <a:rPr lang="en" sz="1500">
                <a:solidFill>
                  <a:srgbClr val="231F20"/>
                </a:solidFill>
                <a:latin typeface="Arial"/>
                <a:ea typeface="Arial"/>
                <a:cs typeface="Arial"/>
                <a:sym typeface="Arial"/>
              </a:rPr>
              <a:t>No freckles (observable) </a:t>
            </a:r>
            <a:endParaRPr sz="1500">
              <a:solidFill>
                <a:srgbClr val="231F20"/>
              </a:solidFill>
              <a:latin typeface="Arial"/>
              <a:ea typeface="Arial"/>
              <a:cs typeface="Arial"/>
              <a:sym typeface="Arial"/>
            </a:endParaRPr>
          </a:p>
          <a:p>
            <a:pPr indent="-323850" lvl="0" marL="457200" rtl="0" algn="l">
              <a:lnSpc>
                <a:spcPct val="115000"/>
              </a:lnSpc>
              <a:spcBef>
                <a:spcPts val="1000"/>
              </a:spcBef>
              <a:spcAft>
                <a:spcPts val="0"/>
              </a:spcAft>
              <a:buClr>
                <a:srgbClr val="231F20"/>
              </a:buClr>
              <a:buSzPts val="1500"/>
              <a:buFont typeface="Arial"/>
              <a:buChar char="●"/>
            </a:pPr>
            <a:r>
              <a:rPr lang="en" sz="1500">
                <a:solidFill>
                  <a:srgbClr val="231F20"/>
                </a:solidFill>
                <a:latin typeface="Arial"/>
                <a:ea typeface="Arial"/>
                <a:cs typeface="Arial"/>
                <a:sym typeface="Arial"/>
              </a:rPr>
              <a:t>The possible alleles (forms of a gene) using the first letter of the trait “f” are:</a:t>
            </a:r>
            <a:endParaRPr sz="1500">
              <a:solidFill>
                <a:srgbClr val="231F20"/>
              </a:solidFill>
              <a:latin typeface="Arial"/>
              <a:ea typeface="Arial"/>
              <a:cs typeface="Arial"/>
              <a:sym typeface="Arial"/>
            </a:endParaRPr>
          </a:p>
          <a:p>
            <a:pPr indent="-323850" lvl="1" marL="914400" rtl="0" algn="l">
              <a:lnSpc>
                <a:spcPct val="115000"/>
              </a:lnSpc>
              <a:spcBef>
                <a:spcPts val="1000"/>
              </a:spcBef>
              <a:spcAft>
                <a:spcPts val="0"/>
              </a:spcAft>
              <a:buClr>
                <a:srgbClr val="231F20"/>
              </a:buClr>
              <a:buSzPts val="1500"/>
              <a:buFont typeface="Arial"/>
              <a:buChar char="○"/>
            </a:pPr>
            <a:r>
              <a:rPr lang="en" sz="1500">
                <a:solidFill>
                  <a:srgbClr val="231F20"/>
                </a:solidFill>
                <a:latin typeface="Arial"/>
                <a:ea typeface="Arial"/>
                <a:cs typeface="Arial"/>
                <a:sym typeface="Arial"/>
              </a:rPr>
              <a:t>F (dominant) = Has Freckles</a:t>
            </a:r>
            <a:endParaRPr sz="1500">
              <a:solidFill>
                <a:srgbClr val="231F20"/>
              </a:solidFill>
              <a:latin typeface="Arial"/>
              <a:ea typeface="Arial"/>
              <a:cs typeface="Arial"/>
              <a:sym typeface="Arial"/>
            </a:endParaRPr>
          </a:p>
          <a:p>
            <a:pPr indent="-323850" lvl="1" marL="914400" rtl="0" algn="l">
              <a:lnSpc>
                <a:spcPct val="115000"/>
              </a:lnSpc>
              <a:spcBef>
                <a:spcPts val="1200"/>
              </a:spcBef>
              <a:spcAft>
                <a:spcPts val="0"/>
              </a:spcAft>
              <a:buClr>
                <a:srgbClr val="231F20"/>
              </a:buClr>
              <a:buSzPts val="1500"/>
              <a:buFont typeface="Arial"/>
              <a:buChar char="○"/>
            </a:pPr>
            <a:r>
              <a:rPr lang="en" sz="1500">
                <a:solidFill>
                  <a:srgbClr val="231F20"/>
                </a:solidFill>
                <a:latin typeface="Arial"/>
                <a:ea typeface="Arial"/>
                <a:cs typeface="Arial"/>
                <a:sym typeface="Arial"/>
              </a:rPr>
              <a:t>f (recessive) = No freckles</a:t>
            </a:r>
            <a:endParaRPr sz="1500">
              <a:solidFill>
                <a:srgbClr val="231F20"/>
              </a:solidFill>
              <a:latin typeface="Arial"/>
              <a:ea typeface="Arial"/>
              <a:cs typeface="Arial"/>
              <a:sym typeface="Arial"/>
            </a:endParaRPr>
          </a:p>
          <a:p>
            <a:pPr indent="-323850" lvl="0" marL="457200" rtl="0" algn="l">
              <a:lnSpc>
                <a:spcPct val="115000"/>
              </a:lnSpc>
              <a:spcBef>
                <a:spcPts val="1000"/>
              </a:spcBef>
              <a:spcAft>
                <a:spcPts val="0"/>
              </a:spcAft>
              <a:buClr>
                <a:srgbClr val="231F20"/>
              </a:buClr>
              <a:buSzPts val="1500"/>
              <a:buFont typeface="Arial"/>
              <a:buChar char="●"/>
            </a:pPr>
            <a:r>
              <a:rPr lang="en" sz="1500">
                <a:solidFill>
                  <a:srgbClr val="231F20"/>
                </a:solidFill>
                <a:latin typeface="Arial"/>
                <a:ea typeface="Arial"/>
                <a:cs typeface="Arial"/>
                <a:sym typeface="Arial"/>
              </a:rPr>
              <a:t>Question: Using F and f, what are possible genotypes of the allele pair for freckles? </a:t>
            </a:r>
            <a:endParaRPr sz="1500">
              <a:solidFill>
                <a:srgbClr val="231F20"/>
              </a:solidFill>
              <a:latin typeface="Arial"/>
              <a:ea typeface="Arial"/>
              <a:cs typeface="Arial"/>
              <a:sym typeface="Arial"/>
            </a:endParaRPr>
          </a:p>
          <a:p>
            <a:pPr indent="0" lvl="0" marL="457200" rtl="0" algn="l">
              <a:lnSpc>
                <a:spcPct val="115000"/>
              </a:lnSpc>
              <a:spcBef>
                <a:spcPts val="1200"/>
              </a:spcBef>
              <a:spcAft>
                <a:spcPts val="0"/>
              </a:spcAft>
              <a:buSzPts val="1800"/>
              <a:buNone/>
            </a:pPr>
            <a:r>
              <a:t/>
            </a:r>
            <a:endParaRPr sz="1500">
              <a:solidFill>
                <a:srgbClr val="231F20"/>
              </a:solidFill>
              <a:latin typeface="Arial"/>
              <a:ea typeface="Arial"/>
              <a:cs typeface="Arial"/>
              <a:sym typeface="Arial"/>
            </a:endParaRPr>
          </a:p>
          <a:p>
            <a:pPr indent="0" lvl="0" marL="457200" rtl="0" algn="l">
              <a:lnSpc>
                <a:spcPct val="115000"/>
              </a:lnSpc>
              <a:spcBef>
                <a:spcPts val="1200"/>
              </a:spcBef>
              <a:spcAft>
                <a:spcPts val="1600"/>
              </a:spcAft>
              <a:buSzPts val="1800"/>
              <a:buNone/>
            </a:pPr>
            <a:r>
              <a:t/>
            </a:r>
            <a:endParaRPr sz="1500">
              <a:solidFill>
                <a:srgbClr val="231F2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6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Phenotypes: Freckles Example</a:t>
            </a:r>
            <a:endParaRPr/>
          </a:p>
        </p:txBody>
      </p:sp>
      <p:sp>
        <p:nvSpPr>
          <p:cNvPr id="284" name="Google Shape;284;p63"/>
          <p:cNvSpPr txBox="1"/>
          <p:nvPr>
            <p:ph idx="1" type="body"/>
          </p:nvPr>
        </p:nvSpPr>
        <p:spPr>
          <a:xfrm>
            <a:off x="2410112" y="1367176"/>
            <a:ext cx="6321600" cy="30024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rgbClr val="231F20"/>
              </a:buClr>
              <a:buSzPts val="1500"/>
              <a:buFont typeface="Arial"/>
              <a:buChar char="●"/>
            </a:pPr>
            <a:r>
              <a:rPr lang="en" sz="1500">
                <a:solidFill>
                  <a:srgbClr val="231F20"/>
                </a:solidFill>
                <a:latin typeface="Arial"/>
                <a:ea typeface="Arial"/>
                <a:cs typeface="Arial"/>
                <a:sym typeface="Arial"/>
              </a:rPr>
              <a:t>Two possible phenotypes for freckles are:</a:t>
            </a:r>
            <a:endParaRPr sz="1500">
              <a:solidFill>
                <a:srgbClr val="231F20"/>
              </a:solidFill>
              <a:latin typeface="Arial"/>
              <a:ea typeface="Arial"/>
              <a:cs typeface="Arial"/>
              <a:sym typeface="Arial"/>
            </a:endParaRPr>
          </a:p>
          <a:p>
            <a:pPr indent="-323850" lvl="1" marL="914400" rtl="0" algn="l">
              <a:lnSpc>
                <a:spcPct val="115000"/>
              </a:lnSpc>
              <a:spcBef>
                <a:spcPts val="1000"/>
              </a:spcBef>
              <a:spcAft>
                <a:spcPts val="0"/>
              </a:spcAft>
              <a:buClr>
                <a:srgbClr val="231F20"/>
              </a:buClr>
              <a:buSzPts val="1500"/>
              <a:buFont typeface="Arial"/>
              <a:buChar char="○"/>
            </a:pPr>
            <a:r>
              <a:rPr lang="en" sz="1500">
                <a:solidFill>
                  <a:srgbClr val="231F20"/>
                </a:solidFill>
                <a:latin typeface="Arial"/>
                <a:ea typeface="Arial"/>
                <a:cs typeface="Arial"/>
                <a:sym typeface="Arial"/>
              </a:rPr>
              <a:t>Has Freckles (observable)</a:t>
            </a:r>
            <a:endParaRPr sz="1500">
              <a:solidFill>
                <a:srgbClr val="231F20"/>
              </a:solidFill>
              <a:latin typeface="Arial"/>
              <a:ea typeface="Arial"/>
              <a:cs typeface="Arial"/>
              <a:sym typeface="Arial"/>
            </a:endParaRPr>
          </a:p>
          <a:p>
            <a:pPr indent="-323850" lvl="1" marL="914400" rtl="0" algn="l">
              <a:lnSpc>
                <a:spcPct val="115000"/>
              </a:lnSpc>
              <a:spcBef>
                <a:spcPts val="1200"/>
              </a:spcBef>
              <a:spcAft>
                <a:spcPts val="0"/>
              </a:spcAft>
              <a:buClr>
                <a:srgbClr val="231F20"/>
              </a:buClr>
              <a:buSzPts val="1500"/>
              <a:buFont typeface="Arial"/>
              <a:buChar char="○"/>
            </a:pPr>
            <a:r>
              <a:rPr lang="en" sz="1500">
                <a:solidFill>
                  <a:srgbClr val="231F20"/>
                </a:solidFill>
                <a:latin typeface="Arial"/>
                <a:ea typeface="Arial"/>
                <a:cs typeface="Arial"/>
                <a:sym typeface="Arial"/>
              </a:rPr>
              <a:t>No freckles (observable)</a:t>
            </a:r>
            <a:endParaRPr sz="1500">
              <a:solidFill>
                <a:srgbClr val="231F20"/>
              </a:solidFill>
              <a:latin typeface="Arial"/>
              <a:ea typeface="Arial"/>
              <a:cs typeface="Arial"/>
              <a:sym typeface="Arial"/>
            </a:endParaRPr>
          </a:p>
          <a:p>
            <a:pPr indent="-323850" lvl="0" marL="457200" rtl="0" algn="l">
              <a:lnSpc>
                <a:spcPct val="115000"/>
              </a:lnSpc>
              <a:spcBef>
                <a:spcPts val="1000"/>
              </a:spcBef>
              <a:spcAft>
                <a:spcPts val="0"/>
              </a:spcAft>
              <a:buClr>
                <a:srgbClr val="231F20"/>
              </a:buClr>
              <a:buSzPts val="1500"/>
              <a:buFont typeface="Arial"/>
              <a:buChar char="●"/>
            </a:pPr>
            <a:r>
              <a:rPr lang="en" sz="1500">
                <a:solidFill>
                  <a:srgbClr val="231F20"/>
                </a:solidFill>
                <a:latin typeface="Arial"/>
                <a:ea typeface="Arial"/>
                <a:cs typeface="Arial"/>
                <a:sym typeface="Arial"/>
              </a:rPr>
              <a:t>The possible alleles (forms of a gene) using the first letter of the trait “f” are:</a:t>
            </a:r>
            <a:endParaRPr sz="1500">
              <a:solidFill>
                <a:srgbClr val="231F20"/>
              </a:solidFill>
              <a:latin typeface="Arial"/>
              <a:ea typeface="Arial"/>
              <a:cs typeface="Arial"/>
              <a:sym typeface="Arial"/>
            </a:endParaRPr>
          </a:p>
          <a:p>
            <a:pPr indent="-323850" lvl="1" marL="914400" rtl="0" algn="l">
              <a:lnSpc>
                <a:spcPct val="115000"/>
              </a:lnSpc>
              <a:spcBef>
                <a:spcPts val="1000"/>
              </a:spcBef>
              <a:spcAft>
                <a:spcPts val="0"/>
              </a:spcAft>
              <a:buClr>
                <a:srgbClr val="231F20"/>
              </a:buClr>
              <a:buSzPts val="1500"/>
              <a:buFont typeface="Arial"/>
              <a:buChar char="○"/>
            </a:pPr>
            <a:r>
              <a:rPr lang="en" sz="1500">
                <a:solidFill>
                  <a:srgbClr val="231F20"/>
                </a:solidFill>
                <a:latin typeface="Arial"/>
                <a:ea typeface="Arial"/>
                <a:cs typeface="Arial"/>
                <a:sym typeface="Arial"/>
              </a:rPr>
              <a:t>F (dominant) = Has Freckles</a:t>
            </a:r>
            <a:endParaRPr sz="1500">
              <a:solidFill>
                <a:srgbClr val="231F20"/>
              </a:solidFill>
              <a:latin typeface="Arial"/>
              <a:ea typeface="Arial"/>
              <a:cs typeface="Arial"/>
              <a:sym typeface="Arial"/>
            </a:endParaRPr>
          </a:p>
          <a:p>
            <a:pPr indent="-323850" lvl="1" marL="914400" rtl="0" algn="l">
              <a:lnSpc>
                <a:spcPct val="115000"/>
              </a:lnSpc>
              <a:spcBef>
                <a:spcPts val="1200"/>
              </a:spcBef>
              <a:spcAft>
                <a:spcPts val="0"/>
              </a:spcAft>
              <a:buClr>
                <a:srgbClr val="231F20"/>
              </a:buClr>
              <a:buSzPts val="1500"/>
              <a:buFont typeface="Arial"/>
              <a:buChar char="○"/>
            </a:pPr>
            <a:r>
              <a:rPr lang="en" sz="1500">
                <a:solidFill>
                  <a:srgbClr val="231F20"/>
                </a:solidFill>
                <a:latin typeface="Arial"/>
                <a:ea typeface="Arial"/>
                <a:cs typeface="Arial"/>
                <a:sym typeface="Arial"/>
              </a:rPr>
              <a:t>f (recessive) = No freckles</a:t>
            </a:r>
            <a:endParaRPr sz="1500">
              <a:solidFill>
                <a:srgbClr val="231F20"/>
              </a:solidFill>
              <a:latin typeface="Arial"/>
              <a:ea typeface="Arial"/>
              <a:cs typeface="Arial"/>
              <a:sym typeface="Arial"/>
            </a:endParaRPr>
          </a:p>
          <a:p>
            <a:pPr indent="-323850" lvl="0" marL="457200" rtl="0" algn="l">
              <a:lnSpc>
                <a:spcPct val="115000"/>
              </a:lnSpc>
              <a:spcBef>
                <a:spcPts val="1000"/>
              </a:spcBef>
              <a:spcAft>
                <a:spcPts val="0"/>
              </a:spcAft>
              <a:buClr>
                <a:srgbClr val="231F20"/>
              </a:buClr>
              <a:buSzPts val="1500"/>
              <a:buFont typeface="Arial"/>
              <a:buChar char="●"/>
            </a:pPr>
            <a:r>
              <a:rPr lang="en" sz="1500">
                <a:solidFill>
                  <a:srgbClr val="231F20"/>
                </a:solidFill>
                <a:latin typeface="Arial"/>
                <a:ea typeface="Arial"/>
                <a:cs typeface="Arial"/>
                <a:sym typeface="Arial"/>
              </a:rPr>
              <a:t>Question: Using F and f, what are possible genotypes of the allele pair for freckles? </a:t>
            </a:r>
            <a:r>
              <a:rPr lang="en" sz="1500">
                <a:solidFill>
                  <a:srgbClr val="0000FF"/>
                </a:solidFill>
                <a:latin typeface="Arial"/>
                <a:ea typeface="Arial"/>
                <a:cs typeface="Arial"/>
                <a:sym typeface="Arial"/>
              </a:rPr>
              <a:t>FF, Ff, ff</a:t>
            </a:r>
            <a:endParaRPr sz="1500">
              <a:solidFill>
                <a:srgbClr val="0000FF"/>
              </a:solidFill>
              <a:latin typeface="Arial"/>
              <a:ea typeface="Arial"/>
              <a:cs typeface="Arial"/>
              <a:sym typeface="Arial"/>
            </a:endParaRPr>
          </a:p>
          <a:p>
            <a:pPr indent="0" lvl="0" marL="457200" rtl="0" algn="l">
              <a:lnSpc>
                <a:spcPct val="115000"/>
              </a:lnSpc>
              <a:spcBef>
                <a:spcPts val="1200"/>
              </a:spcBef>
              <a:spcAft>
                <a:spcPts val="0"/>
              </a:spcAft>
              <a:buSzPts val="1800"/>
              <a:buNone/>
            </a:pPr>
            <a:r>
              <a:t/>
            </a:r>
            <a:endParaRPr sz="1500">
              <a:solidFill>
                <a:srgbClr val="231F20"/>
              </a:solidFill>
              <a:latin typeface="Arial"/>
              <a:ea typeface="Arial"/>
              <a:cs typeface="Arial"/>
              <a:sym typeface="Arial"/>
            </a:endParaRPr>
          </a:p>
          <a:p>
            <a:pPr indent="0" lvl="0" marL="457200" rtl="0" algn="l">
              <a:lnSpc>
                <a:spcPct val="115000"/>
              </a:lnSpc>
              <a:spcBef>
                <a:spcPts val="1200"/>
              </a:spcBef>
              <a:spcAft>
                <a:spcPts val="1600"/>
              </a:spcAft>
              <a:buSzPts val="1800"/>
              <a:buNone/>
            </a:pPr>
            <a:r>
              <a:t/>
            </a:r>
            <a:endParaRPr sz="1500">
              <a:solidFill>
                <a:srgbClr val="231F2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64"/>
          <p:cNvPicPr preferRelativeResize="0"/>
          <p:nvPr/>
        </p:nvPicPr>
        <p:blipFill rotWithShape="1">
          <a:blip r:embed="rId3">
            <a:alphaModFix/>
          </a:blip>
          <a:srcRect b="0" l="0" r="0" t="0"/>
          <a:stretch/>
        </p:blipFill>
        <p:spPr>
          <a:xfrm>
            <a:off x="2301225" y="152400"/>
            <a:ext cx="6671325" cy="4887600"/>
          </a:xfrm>
          <a:prstGeom prst="rect">
            <a:avLst/>
          </a:prstGeom>
          <a:noFill/>
          <a:ln>
            <a:noFill/>
          </a:ln>
        </p:spPr>
      </p:pic>
      <p:sp>
        <p:nvSpPr>
          <p:cNvPr id="290" name="Google Shape;290;p64"/>
          <p:cNvSpPr txBox="1"/>
          <p:nvPr/>
        </p:nvSpPr>
        <p:spPr>
          <a:xfrm>
            <a:off x="2997650" y="2383375"/>
            <a:ext cx="999300" cy="50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91" name="Google Shape;291;p64"/>
          <p:cNvSpPr txBox="1"/>
          <p:nvPr/>
        </p:nvSpPr>
        <p:spPr>
          <a:xfrm>
            <a:off x="3128700" y="2792900"/>
            <a:ext cx="573300" cy="50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65"/>
          <p:cNvPicPr preferRelativeResize="0"/>
          <p:nvPr/>
        </p:nvPicPr>
        <p:blipFill rotWithShape="1">
          <a:blip r:embed="rId3">
            <a:alphaModFix/>
          </a:blip>
          <a:srcRect b="0" l="0" r="0" t="0"/>
          <a:stretch/>
        </p:blipFill>
        <p:spPr>
          <a:xfrm>
            <a:off x="990600" y="152400"/>
            <a:ext cx="7272375" cy="48591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66"/>
          <p:cNvPicPr preferRelativeResize="0"/>
          <p:nvPr/>
        </p:nvPicPr>
        <p:blipFill rotWithShape="1">
          <a:blip r:embed="rId3">
            <a:alphaModFix/>
          </a:blip>
          <a:srcRect b="0" l="0" r="0" t="0"/>
          <a:stretch/>
        </p:blipFill>
        <p:spPr>
          <a:xfrm>
            <a:off x="990600" y="381000"/>
            <a:ext cx="7273325" cy="450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31"/>
          <p:cNvPicPr preferRelativeResize="0"/>
          <p:nvPr/>
        </p:nvPicPr>
        <p:blipFill rotWithShape="1">
          <a:blip r:embed="rId3">
            <a:alphaModFix/>
          </a:blip>
          <a:srcRect b="0" l="0" r="0" t="0"/>
          <a:stretch/>
        </p:blipFill>
        <p:spPr>
          <a:xfrm>
            <a:off x="1075150" y="1056775"/>
            <a:ext cx="7074375" cy="3961650"/>
          </a:xfrm>
          <a:prstGeom prst="rect">
            <a:avLst/>
          </a:prstGeom>
          <a:noFill/>
          <a:ln>
            <a:noFill/>
          </a:ln>
        </p:spPr>
      </p:pic>
      <p:sp>
        <p:nvSpPr>
          <p:cNvPr id="91" name="Google Shape;91;p31"/>
          <p:cNvSpPr txBox="1"/>
          <p:nvPr/>
        </p:nvSpPr>
        <p:spPr>
          <a:xfrm>
            <a:off x="1055575" y="390700"/>
            <a:ext cx="6607800" cy="44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rgbClr val="000000"/>
                </a:solidFill>
                <a:latin typeface="Lato"/>
                <a:ea typeface="Lato"/>
                <a:cs typeface="Lato"/>
                <a:sym typeface="Lato"/>
              </a:rPr>
              <a:t>What do the Weasley’s have in Common?</a:t>
            </a:r>
            <a:endParaRPr b="1" i="0" sz="2200" u="none" cap="none" strike="noStrike">
              <a:solidFill>
                <a:srgbClr val="000000"/>
              </a:solidFill>
              <a:latin typeface="Lato"/>
              <a:ea typeface="Lato"/>
              <a:cs typeface="Lato"/>
              <a:sym typeface="La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67"/>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Summarizing Alleles</a:t>
            </a:r>
            <a:endParaRPr/>
          </a:p>
        </p:txBody>
      </p:sp>
      <p:sp>
        <p:nvSpPr>
          <p:cNvPr id="307" name="Google Shape;307;p67"/>
          <p:cNvSpPr txBox="1"/>
          <p:nvPr>
            <p:ph idx="4294967295" type="body"/>
          </p:nvPr>
        </p:nvSpPr>
        <p:spPr>
          <a:xfrm>
            <a:off x="569821" y="1154100"/>
            <a:ext cx="8419800" cy="30024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lang="en" sz="1600"/>
              <a:t>each organism inherits one allele for a gene from each parent. </a:t>
            </a:r>
            <a:endParaRPr sz="1600"/>
          </a:p>
          <a:p>
            <a:pPr indent="-330200" lvl="0" marL="457200" rtl="0" algn="l">
              <a:lnSpc>
                <a:spcPct val="115000"/>
              </a:lnSpc>
              <a:spcBef>
                <a:spcPts val="0"/>
              </a:spcBef>
              <a:spcAft>
                <a:spcPts val="0"/>
              </a:spcAft>
              <a:buSzPts val="1600"/>
              <a:buChar char="-"/>
            </a:pPr>
            <a:r>
              <a:rPr lang="en" sz="1600"/>
              <a:t>combination of genes the organism has is called genotype </a:t>
            </a:r>
            <a:endParaRPr sz="1600"/>
          </a:p>
          <a:p>
            <a:pPr indent="-330200" lvl="0" marL="457200" rtl="0" algn="l">
              <a:lnSpc>
                <a:spcPct val="115000"/>
              </a:lnSpc>
              <a:spcBef>
                <a:spcPts val="0"/>
              </a:spcBef>
              <a:spcAft>
                <a:spcPts val="0"/>
              </a:spcAft>
              <a:buSzPts val="1600"/>
              <a:buChar char="-"/>
            </a:pPr>
            <a:r>
              <a:rPr lang="en" sz="1600"/>
              <a:t>If the organism inherits two of the same gene, the genotype is homozygous. If it inherits two different genes, it is heterozygous. </a:t>
            </a:r>
            <a:endParaRPr sz="1600"/>
          </a:p>
          <a:p>
            <a:pPr indent="-330200" lvl="0" marL="457200" rtl="0" algn="l">
              <a:lnSpc>
                <a:spcPct val="115000"/>
              </a:lnSpc>
              <a:spcBef>
                <a:spcPts val="0"/>
              </a:spcBef>
              <a:spcAft>
                <a:spcPts val="0"/>
              </a:spcAft>
              <a:buSzPts val="1600"/>
              <a:buChar char="-"/>
            </a:pPr>
            <a:r>
              <a:rPr lang="en" sz="1600"/>
              <a:t>According to Mendel, one of these will be dominant and will be expressed if it is present. It can mask the recessive trait. </a:t>
            </a:r>
            <a:endParaRPr sz="1600"/>
          </a:p>
          <a:p>
            <a:pPr indent="-330200" lvl="0" marL="457200" rtl="0" algn="l">
              <a:lnSpc>
                <a:spcPct val="115000"/>
              </a:lnSpc>
              <a:spcBef>
                <a:spcPts val="0"/>
              </a:spcBef>
              <a:spcAft>
                <a:spcPts val="0"/>
              </a:spcAft>
              <a:buSzPts val="1600"/>
              <a:buChar char="-"/>
            </a:pPr>
            <a:r>
              <a:rPr lang="en" sz="1600"/>
              <a:t>An organism can only express a recessive trait if It possesses two recessive traits</a:t>
            </a:r>
            <a:endParaRPr sz="1600"/>
          </a:p>
          <a:p>
            <a:pPr indent="-330200" lvl="0" marL="457200" rtl="0" algn="l">
              <a:lnSpc>
                <a:spcPct val="115000"/>
              </a:lnSpc>
              <a:spcBef>
                <a:spcPts val="0"/>
              </a:spcBef>
              <a:spcAft>
                <a:spcPts val="0"/>
              </a:spcAft>
              <a:buSzPts val="1600"/>
              <a:buChar char="-"/>
            </a:pPr>
            <a:r>
              <a:rPr lang="en" sz="1600"/>
              <a:t>When recording genotype, two letters are used, a capital letter (D) for the dominant trait and a lower case (d) letter for a recessive. </a:t>
            </a:r>
            <a:endParaRPr sz="1600"/>
          </a:p>
          <a:p>
            <a:pPr indent="-330200" lvl="0" marL="457200" rtl="0" algn="l">
              <a:lnSpc>
                <a:spcPct val="115000"/>
              </a:lnSpc>
              <a:spcBef>
                <a:spcPts val="0"/>
              </a:spcBef>
              <a:spcAft>
                <a:spcPts val="0"/>
              </a:spcAft>
              <a:buSzPts val="1600"/>
              <a:buChar char="-"/>
            </a:pPr>
            <a:r>
              <a:rPr lang="en" sz="1600"/>
              <a:t>By knowing the genotype of an organism, you can identify its phenotype, how it looks. </a:t>
            </a:r>
            <a:endParaRPr sz="16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69"/>
          <p:cNvPicPr preferRelativeResize="0"/>
          <p:nvPr/>
        </p:nvPicPr>
        <p:blipFill rotWithShape="1">
          <a:blip r:embed="rId3">
            <a:alphaModFix/>
          </a:blip>
          <a:srcRect b="0" l="0" r="0" t="0"/>
          <a:stretch/>
        </p:blipFill>
        <p:spPr>
          <a:xfrm>
            <a:off x="1445713" y="152400"/>
            <a:ext cx="6389128" cy="48387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70"/>
          <p:cNvPicPr preferRelativeResize="0"/>
          <p:nvPr/>
        </p:nvPicPr>
        <p:blipFill rotWithShape="1">
          <a:blip r:embed="rId3">
            <a:alphaModFix/>
          </a:blip>
          <a:srcRect b="0" l="0" r="0" t="0"/>
          <a:stretch/>
        </p:blipFill>
        <p:spPr>
          <a:xfrm>
            <a:off x="1817675" y="144200"/>
            <a:ext cx="5114925" cy="1114425"/>
          </a:xfrm>
          <a:prstGeom prst="rect">
            <a:avLst/>
          </a:prstGeom>
          <a:noFill/>
          <a:ln>
            <a:noFill/>
          </a:ln>
        </p:spPr>
      </p:pic>
      <p:pic>
        <p:nvPicPr>
          <p:cNvPr id="318" name="Google Shape;318;p70"/>
          <p:cNvPicPr preferRelativeResize="0"/>
          <p:nvPr/>
        </p:nvPicPr>
        <p:blipFill rotWithShape="1">
          <a:blip r:embed="rId4">
            <a:alphaModFix/>
          </a:blip>
          <a:srcRect b="0" l="0" r="0" t="0"/>
          <a:stretch/>
        </p:blipFill>
        <p:spPr>
          <a:xfrm>
            <a:off x="2829750" y="1760275"/>
            <a:ext cx="3150500" cy="2874825"/>
          </a:xfrm>
          <a:prstGeom prst="rect">
            <a:avLst/>
          </a:prstGeom>
          <a:noFill/>
          <a:ln>
            <a:noFill/>
          </a:ln>
        </p:spPr>
      </p:pic>
      <p:sp>
        <p:nvSpPr>
          <p:cNvPr id="319" name="Google Shape;319;p70"/>
          <p:cNvSpPr txBox="1"/>
          <p:nvPr/>
        </p:nvSpPr>
        <p:spPr>
          <a:xfrm>
            <a:off x="976200" y="2009825"/>
            <a:ext cx="1148400" cy="63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Haploid</a:t>
            </a:r>
            <a:endParaRPr b="0" i="0" sz="1400" u="none" cap="none" strike="noStrike">
              <a:solidFill>
                <a:srgbClr val="000000"/>
              </a:solidFill>
              <a:latin typeface="Lato"/>
              <a:ea typeface="Lato"/>
              <a:cs typeface="Lato"/>
              <a:sym typeface="Lato"/>
            </a:endParaRPr>
          </a:p>
        </p:txBody>
      </p:sp>
      <p:sp>
        <p:nvSpPr>
          <p:cNvPr id="320" name="Google Shape;320;p70"/>
          <p:cNvSpPr txBox="1"/>
          <p:nvPr/>
        </p:nvSpPr>
        <p:spPr>
          <a:xfrm>
            <a:off x="6247475" y="1670025"/>
            <a:ext cx="1148400" cy="63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Haploid</a:t>
            </a:r>
            <a:endParaRPr b="0" i="0" sz="1400" u="none" cap="none" strike="noStrike">
              <a:solidFill>
                <a:srgbClr val="000000"/>
              </a:solidFill>
              <a:latin typeface="Lato"/>
              <a:ea typeface="Lato"/>
              <a:cs typeface="Lato"/>
              <a:sym typeface="Lato"/>
            </a:endParaRPr>
          </a:p>
        </p:txBody>
      </p:sp>
      <p:sp>
        <p:nvSpPr>
          <p:cNvPr id="321" name="Google Shape;321;p70"/>
          <p:cNvSpPr txBox="1"/>
          <p:nvPr/>
        </p:nvSpPr>
        <p:spPr>
          <a:xfrm>
            <a:off x="6247475" y="5480025"/>
            <a:ext cx="1148400" cy="63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Haploid</a:t>
            </a:r>
            <a:endParaRPr b="0" i="0" sz="1400" u="none" cap="none" strike="noStrike">
              <a:solidFill>
                <a:srgbClr val="000000"/>
              </a:solidFill>
              <a:latin typeface="Lato"/>
              <a:ea typeface="Lato"/>
              <a:cs typeface="Lato"/>
              <a:sym typeface="Lato"/>
            </a:endParaRPr>
          </a:p>
        </p:txBody>
      </p:sp>
      <p:sp>
        <p:nvSpPr>
          <p:cNvPr id="322" name="Google Shape;322;p70"/>
          <p:cNvSpPr txBox="1"/>
          <p:nvPr/>
        </p:nvSpPr>
        <p:spPr>
          <a:xfrm>
            <a:off x="5554925" y="4147250"/>
            <a:ext cx="1148400" cy="63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Diploid</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71"/>
          <p:cNvPicPr preferRelativeResize="0"/>
          <p:nvPr/>
        </p:nvPicPr>
        <p:blipFill rotWithShape="1">
          <a:blip r:embed="rId3">
            <a:alphaModFix/>
          </a:blip>
          <a:srcRect b="21837" l="-7779" r="7779" t="0"/>
          <a:stretch/>
        </p:blipFill>
        <p:spPr>
          <a:xfrm>
            <a:off x="1353550" y="623100"/>
            <a:ext cx="6681075" cy="34036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72"/>
          <p:cNvPicPr preferRelativeResize="0"/>
          <p:nvPr/>
        </p:nvPicPr>
        <p:blipFill rotWithShape="1">
          <a:blip r:embed="rId3">
            <a:alphaModFix/>
          </a:blip>
          <a:srcRect b="0" l="0" r="0" t="0"/>
          <a:stretch/>
        </p:blipFill>
        <p:spPr>
          <a:xfrm>
            <a:off x="1456725" y="152400"/>
            <a:ext cx="6585523" cy="48387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73"/>
          <p:cNvPicPr preferRelativeResize="0"/>
          <p:nvPr/>
        </p:nvPicPr>
        <p:blipFill rotWithShape="1">
          <a:blip r:embed="rId3">
            <a:alphaModFix/>
          </a:blip>
          <a:srcRect b="0" l="0" r="0" t="0"/>
          <a:stretch/>
        </p:blipFill>
        <p:spPr>
          <a:xfrm>
            <a:off x="1145025" y="119575"/>
            <a:ext cx="6324810" cy="48387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74"/>
          <p:cNvPicPr preferRelativeResize="0"/>
          <p:nvPr/>
        </p:nvPicPr>
        <p:blipFill rotWithShape="1">
          <a:blip r:embed="rId3">
            <a:alphaModFix/>
          </a:blip>
          <a:srcRect b="0" l="0" r="0" t="0"/>
          <a:stretch/>
        </p:blipFill>
        <p:spPr>
          <a:xfrm>
            <a:off x="1381113" y="152400"/>
            <a:ext cx="6518320" cy="48387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p75"/>
          <p:cNvPicPr preferRelativeResize="0"/>
          <p:nvPr/>
        </p:nvPicPr>
        <p:blipFill rotWithShape="1">
          <a:blip r:embed="rId3">
            <a:alphaModFix/>
          </a:blip>
          <a:srcRect b="0" l="0" r="0" t="0"/>
          <a:stretch/>
        </p:blipFill>
        <p:spPr>
          <a:xfrm>
            <a:off x="1021625" y="152400"/>
            <a:ext cx="7363238" cy="48387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p76"/>
          <p:cNvPicPr preferRelativeResize="0"/>
          <p:nvPr/>
        </p:nvPicPr>
        <p:blipFill rotWithShape="1">
          <a:blip r:embed="rId3">
            <a:alphaModFix/>
          </a:blip>
          <a:srcRect b="0" l="0" r="397" t="1088"/>
          <a:stretch/>
        </p:blipFill>
        <p:spPr>
          <a:xfrm>
            <a:off x="291875" y="205075"/>
            <a:ext cx="8305224" cy="47860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id="357" name="Google Shape;357;p77"/>
          <p:cNvPicPr preferRelativeResize="0"/>
          <p:nvPr/>
        </p:nvPicPr>
        <p:blipFill rotWithShape="1">
          <a:blip r:embed="rId3">
            <a:alphaModFix/>
          </a:blip>
          <a:srcRect b="0" l="0" r="0" t="0"/>
          <a:stretch/>
        </p:blipFill>
        <p:spPr>
          <a:xfrm>
            <a:off x="1123625" y="152400"/>
            <a:ext cx="7033301" cy="4838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32"/>
          <p:cNvPicPr preferRelativeResize="0"/>
          <p:nvPr/>
        </p:nvPicPr>
        <p:blipFill rotWithShape="1">
          <a:blip r:embed="rId3">
            <a:alphaModFix/>
          </a:blip>
          <a:srcRect b="0" l="0" r="0" t="0"/>
          <a:stretch/>
        </p:blipFill>
        <p:spPr>
          <a:xfrm>
            <a:off x="1635100" y="870325"/>
            <a:ext cx="6075225" cy="4113950"/>
          </a:xfrm>
          <a:prstGeom prst="rect">
            <a:avLst/>
          </a:prstGeom>
          <a:noFill/>
          <a:ln>
            <a:noFill/>
          </a:ln>
        </p:spPr>
      </p:pic>
      <p:sp>
        <p:nvSpPr>
          <p:cNvPr id="97" name="Google Shape;97;p32"/>
          <p:cNvSpPr txBox="1"/>
          <p:nvPr/>
        </p:nvSpPr>
        <p:spPr>
          <a:xfrm>
            <a:off x="1055575" y="390700"/>
            <a:ext cx="7409700" cy="44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rgbClr val="000000"/>
                </a:solidFill>
                <a:latin typeface="Lato"/>
                <a:ea typeface="Lato"/>
                <a:cs typeface="Lato"/>
                <a:sym typeface="Lato"/>
              </a:rPr>
              <a:t>How is Hagrid different from everyone else at Hogwarts?</a:t>
            </a:r>
            <a:endParaRPr b="1" i="0" sz="2200" u="none" cap="none" strike="noStrike">
              <a:solidFill>
                <a:srgbClr val="000000"/>
              </a:solidFill>
              <a:latin typeface="Lato"/>
              <a:ea typeface="Lato"/>
              <a:cs typeface="Lato"/>
              <a:sym typeface="Lat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p78"/>
          <p:cNvPicPr preferRelativeResize="0"/>
          <p:nvPr/>
        </p:nvPicPr>
        <p:blipFill rotWithShape="1">
          <a:blip r:embed="rId3">
            <a:alphaModFix/>
          </a:blip>
          <a:srcRect b="0" l="0" r="0" t="0"/>
          <a:stretch/>
        </p:blipFill>
        <p:spPr>
          <a:xfrm>
            <a:off x="2601588" y="94975"/>
            <a:ext cx="4077366" cy="48387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p79"/>
          <p:cNvPicPr preferRelativeResize="0"/>
          <p:nvPr/>
        </p:nvPicPr>
        <p:blipFill rotWithShape="1">
          <a:blip r:embed="rId3">
            <a:alphaModFix/>
          </a:blip>
          <a:srcRect b="0" l="0" r="0" t="0"/>
          <a:stretch/>
        </p:blipFill>
        <p:spPr>
          <a:xfrm>
            <a:off x="1077925" y="185200"/>
            <a:ext cx="7124700" cy="46196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80"/>
          <p:cNvPicPr preferRelativeResize="0"/>
          <p:nvPr/>
        </p:nvPicPr>
        <p:blipFill rotWithShape="1">
          <a:blip r:embed="rId3">
            <a:alphaModFix/>
          </a:blip>
          <a:srcRect b="0" l="0" r="0" t="0"/>
          <a:stretch/>
        </p:blipFill>
        <p:spPr>
          <a:xfrm>
            <a:off x="948125" y="710225"/>
            <a:ext cx="7000875" cy="36385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p81"/>
          <p:cNvPicPr preferRelativeResize="0"/>
          <p:nvPr/>
        </p:nvPicPr>
        <p:blipFill rotWithShape="1">
          <a:blip r:embed="rId3">
            <a:alphaModFix/>
          </a:blip>
          <a:srcRect b="0" l="0" r="0" t="0"/>
          <a:stretch/>
        </p:blipFill>
        <p:spPr>
          <a:xfrm>
            <a:off x="1399300" y="160600"/>
            <a:ext cx="6867525" cy="47148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p82"/>
          <p:cNvPicPr preferRelativeResize="0"/>
          <p:nvPr/>
        </p:nvPicPr>
        <p:blipFill rotWithShape="1">
          <a:blip r:embed="rId3">
            <a:alphaModFix/>
          </a:blip>
          <a:srcRect b="0" l="0" r="0" t="0"/>
          <a:stretch/>
        </p:blipFill>
        <p:spPr>
          <a:xfrm>
            <a:off x="857875" y="185225"/>
            <a:ext cx="7225036" cy="483869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83"/>
          <p:cNvPicPr preferRelativeResize="0"/>
          <p:nvPr/>
        </p:nvPicPr>
        <p:blipFill rotWithShape="1">
          <a:blip r:embed="rId3">
            <a:alphaModFix/>
          </a:blip>
          <a:srcRect b="0" l="0" r="0" t="0"/>
          <a:stretch/>
        </p:blipFill>
        <p:spPr>
          <a:xfrm>
            <a:off x="1407500" y="193425"/>
            <a:ext cx="6602255" cy="48387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p84"/>
          <p:cNvPicPr preferRelativeResize="0"/>
          <p:nvPr/>
        </p:nvPicPr>
        <p:blipFill rotWithShape="1">
          <a:blip r:embed="rId3">
            <a:alphaModFix/>
          </a:blip>
          <a:srcRect b="0" l="0" r="0" t="0"/>
          <a:stretch/>
        </p:blipFill>
        <p:spPr>
          <a:xfrm>
            <a:off x="1268075" y="152400"/>
            <a:ext cx="6272389" cy="48387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p85"/>
          <p:cNvPicPr preferRelativeResize="0"/>
          <p:nvPr/>
        </p:nvPicPr>
        <p:blipFill rotWithShape="1">
          <a:blip r:embed="rId3">
            <a:alphaModFix/>
          </a:blip>
          <a:srcRect b="0" l="0" r="0" t="0"/>
          <a:stretch/>
        </p:blipFill>
        <p:spPr>
          <a:xfrm>
            <a:off x="1071175" y="319088"/>
            <a:ext cx="6924675" cy="45053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86"/>
          <p:cNvSpPr txBox="1"/>
          <p:nvPr>
            <p:ph type="title"/>
          </p:nvPr>
        </p:nvSpPr>
        <p:spPr>
          <a:xfrm>
            <a:off x="283099" y="712150"/>
            <a:ext cx="7560900" cy="3835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800"/>
              <a:buNone/>
            </a:pPr>
            <a:r>
              <a:rPr b="0" lang="en" sz="1800"/>
              <a:t>Genotypes and Phenotypes Worksheet: </a:t>
            </a:r>
            <a:r>
              <a:rPr b="0" lang="en" sz="1800" u="sng">
                <a:solidFill>
                  <a:schemeClr val="hlink"/>
                </a:solidFill>
                <a:hlinkClick r:id="rId3"/>
              </a:rPr>
              <a:t>https://drive.google.com/open?id=1Aiu2GAv-ptuurxE2fwHKwKHO-RWFFnzm</a:t>
            </a:r>
            <a:endParaRPr b="0" sz="1800"/>
          </a:p>
          <a:p>
            <a:pPr indent="0" lvl="0" marL="0" rtl="0" algn="l">
              <a:lnSpc>
                <a:spcPct val="100000"/>
              </a:lnSpc>
              <a:spcBef>
                <a:spcPts val="0"/>
              </a:spcBef>
              <a:spcAft>
                <a:spcPts val="0"/>
              </a:spcAft>
              <a:buSzPts val="4800"/>
              <a:buNone/>
            </a:pPr>
            <a:r>
              <a:t/>
            </a:r>
            <a:endParaRPr b="0" sz="1800"/>
          </a:p>
          <a:p>
            <a:pPr indent="0" lvl="0" marL="0" rtl="0" algn="l">
              <a:lnSpc>
                <a:spcPct val="100000"/>
              </a:lnSpc>
              <a:spcBef>
                <a:spcPts val="0"/>
              </a:spcBef>
              <a:spcAft>
                <a:spcPts val="0"/>
              </a:spcAft>
              <a:buSzPts val="4800"/>
              <a:buNone/>
            </a:pPr>
            <a:r>
              <a:rPr b="0" lang="en" sz="1800" u="sng">
                <a:solidFill>
                  <a:schemeClr val="hlink"/>
                </a:solidFill>
                <a:hlinkClick r:id="rId4"/>
              </a:rPr>
              <a:t>https://docs.google.com/document/d/1xSH0A580TbCciM6_vaVheI8SP18-vPDVf3xWNwjv2JM/edit?usp=sharing</a:t>
            </a:r>
            <a:endParaRPr b="0" sz="1800"/>
          </a:p>
          <a:p>
            <a:pPr indent="0" lvl="0" marL="0" rtl="0" algn="l">
              <a:lnSpc>
                <a:spcPct val="100000"/>
              </a:lnSpc>
              <a:spcBef>
                <a:spcPts val="0"/>
              </a:spcBef>
              <a:spcAft>
                <a:spcPts val="0"/>
              </a:spcAft>
              <a:buSzPts val="4800"/>
              <a:buNone/>
            </a:pPr>
            <a:r>
              <a:t/>
            </a:r>
            <a:endParaRPr b="0" sz="18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87"/>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Punnett Squares: Make your own Monster</a:t>
            </a:r>
            <a:endParaRPr/>
          </a:p>
        </p:txBody>
      </p:sp>
      <p:sp>
        <p:nvSpPr>
          <p:cNvPr id="408" name="Google Shape;408;p87"/>
          <p:cNvSpPr txBox="1"/>
          <p:nvPr/>
        </p:nvSpPr>
        <p:spPr>
          <a:xfrm>
            <a:off x="303300" y="1664600"/>
            <a:ext cx="6376500" cy="111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sng" cap="none" strike="noStrike">
                <a:solidFill>
                  <a:schemeClr val="hlink"/>
                </a:solidFill>
                <a:latin typeface="Arial"/>
                <a:ea typeface="Arial"/>
                <a:cs typeface="Arial"/>
                <a:sym typeface="Arial"/>
                <a:hlinkClick r:id="rId3"/>
              </a:rPr>
              <a:t>https://www.youtube.com/watch?v=PyP_5EgQBmE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100" u="sng" cap="none" strike="noStrike">
                <a:solidFill>
                  <a:schemeClr val="hlink"/>
                </a:solidFill>
                <a:latin typeface="Arial"/>
                <a:ea typeface="Arial"/>
                <a:cs typeface="Arial"/>
                <a:sym typeface="Arial"/>
                <a:hlinkClick r:id="rId4"/>
              </a:rPr>
              <a:t>http://www.glencoe.com/sites/common_assets/science/virtual_labs/E09/E09.html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5"/>
              </a:rPr>
              <a:t>https://docs.google.com/document/d/1v_E-QblD6a0fY_3zpSukwm7yv-lSF8BFsPkpgnIAtoI/edit?usp=sharing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Pigeonetics: </a:t>
            </a:r>
            <a:r>
              <a:rPr b="0" i="0" lang="en" sz="1100" u="sng" cap="none" strike="noStrike">
                <a:solidFill>
                  <a:schemeClr val="hlink"/>
                </a:solidFill>
                <a:latin typeface="Arial"/>
                <a:ea typeface="Arial"/>
                <a:cs typeface="Arial"/>
                <a:sym typeface="Arial"/>
                <a:hlinkClick r:id="rId6"/>
              </a:rPr>
              <a:t>https://learn.genetics.utah.edu/content/pigeons/pigeonetics/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7"/>
              </a:rPr>
              <a:t>https://docs.google.com/document/d/1MvSE3CVUqOM5ribJppLlg91uET8RIFMxKdbvI2jUlxY/edit?usp=sharing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8"/>
              </a:rPr>
              <a:t>https://docs.google.com/document/d/12Cu4nLPqq6Ly_1hMNzVnmQv0XtuLgU8_DPV1nbVlbms/edit?usp=sharing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100" u="sng" cap="none" strike="noStrike">
                <a:solidFill>
                  <a:schemeClr val="hlink"/>
                </a:solidFill>
                <a:latin typeface="Arial"/>
                <a:ea typeface="Arial"/>
                <a:cs typeface="Arial"/>
                <a:sym typeface="Arial"/>
                <a:hlinkClick r:id="rId9"/>
              </a:rPr>
              <a:t>https://www.methacton.org/cms/lib/PA01000176/Centricity/Domain/350/Monohybrid%20Cross%20Worksheet%20-%20Key.pdf</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3"/>
          <p:cNvSpPr txBox="1"/>
          <p:nvPr/>
        </p:nvSpPr>
        <p:spPr>
          <a:xfrm>
            <a:off x="1055575" y="390700"/>
            <a:ext cx="7409700" cy="44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rgbClr val="000000"/>
                </a:solidFill>
                <a:latin typeface="Lato"/>
                <a:ea typeface="Lato"/>
                <a:cs typeface="Lato"/>
                <a:sym typeface="Lato"/>
              </a:rPr>
              <a:t>Name one similarity between Harry and his Mother.</a:t>
            </a:r>
            <a:endParaRPr b="1" i="0" sz="2200" u="none" cap="none" strike="noStrike">
              <a:solidFill>
                <a:srgbClr val="000000"/>
              </a:solidFill>
              <a:latin typeface="Lato"/>
              <a:ea typeface="Lato"/>
              <a:cs typeface="Lato"/>
              <a:sym typeface="Lato"/>
            </a:endParaRPr>
          </a:p>
        </p:txBody>
      </p:sp>
      <p:pic>
        <p:nvPicPr>
          <p:cNvPr id="103" name="Google Shape;103;p33"/>
          <p:cNvPicPr preferRelativeResize="0"/>
          <p:nvPr/>
        </p:nvPicPr>
        <p:blipFill rotWithShape="1">
          <a:blip r:embed="rId3">
            <a:alphaModFix/>
          </a:blip>
          <a:srcRect b="0" l="0" r="0" t="0"/>
          <a:stretch/>
        </p:blipFill>
        <p:spPr>
          <a:xfrm>
            <a:off x="1492650" y="1427150"/>
            <a:ext cx="6262300" cy="31311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88"/>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Punnett Squares</a:t>
            </a:r>
            <a:endParaRPr/>
          </a:p>
        </p:txBody>
      </p:sp>
      <p:sp>
        <p:nvSpPr>
          <p:cNvPr id="414" name="Google Shape;414;p88"/>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u="sng">
                <a:solidFill>
                  <a:schemeClr val="hlink"/>
                </a:solidFill>
                <a:hlinkClick r:id="rId3"/>
              </a:rPr>
              <a:t>https://drive.google.com/file/d/1iH6s4gtTsZYG4G6wK3xQgKn5ApD-DH69/view?usp=sharing</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4"/>
          <p:cNvSpPr txBox="1"/>
          <p:nvPr/>
        </p:nvSpPr>
        <p:spPr>
          <a:xfrm>
            <a:off x="237475" y="390700"/>
            <a:ext cx="8906400" cy="44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rgbClr val="000000"/>
                </a:solidFill>
                <a:latin typeface="Lato"/>
                <a:ea typeface="Lato"/>
                <a:cs typeface="Lato"/>
                <a:sym typeface="Lato"/>
              </a:rPr>
              <a:t>Who do you think Draco Malfoy resembles more, his mother or father?</a:t>
            </a:r>
            <a:endParaRPr b="1" i="0" sz="2200" u="none" cap="none" strike="noStrike">
              <a:solidFill>
                <a:srgbClr val="000000"/>
              </a:solidFill>
              <a:latin typeface="Lato"/>
              <a:ea typeface="Lato"/>
              <a:cs typeface="Lato"/>
              <a:sym typeface="Lato"/>
            </a:endParaRPr>
          </a:p>
        </p:txBody>
      </p:sp>
      <p:pic>
        <p:nvPicPr>
          <p:cNvPr id="109" name="Google Shape;109;p34"/>
          <p:cNvPicPr preferRelativeResize="0"/>
          <p:nvPr/>
        </p:nvPicPr>
        <p:blipFill rotWithShape="1">
          <a:blip r:embed="rId3">
            <a:alphaModFix/>
          </a:blip>
          <a:srcRect b="0" l="0" r="0" t="0"/>
          <a:stretch/>
        </p:blipFill>
        <p:spPr>
          <a:xfrm>
            <a:off x="1507975" y="959125"/>
            <a:ext cx="6284825" cy="3914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35"/>
          <p:cNvPicPr preferRelativeResize="0"/>
          <p:nvPr/>
        </p:nvPicPr>
        <p:blipFill rotWithShape="1">
          <a:blip r:embed="rId3">
            <a:alphaModFix/>
          </a:blip>
          <a:srcRect b="0" l="0" r="0" t="0"/>
          <a:stretch/>
        </p:blipFill>
        <p:spPr>
          <a:xfrm>
            <a:off x="152400" y="152400"/>
            <a:ext cx="8832350" cy="4905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36"/>
          <p:cNvPicPr preferRelativeResize="0"/>
          <p:nvPr/>
        </p:nvPicPr>
        <p:blipFill rotWithShape="1">
          <a:blip r:embed="rId3">
            <a:alphaModFix/>
          </a:blip>
          <a:srcRect b="0" l="0" r="0" t="0"/>
          <a:stretch/>
        </p:blipFill>
        <p:spPr>
          <a:xfrm>
            <a:off x="1762850" y="0"/>
            <a:ext cx="5639808"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