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5" roundtripDataSignature="AMtx7mg7M3c5wh4YKSMMXuqxekk+GPz5s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C074FC6-3182-44AD-87B9-D643D99B83B4}">
  <a:tblStyle styleId="{7C074FC6-3182-44AD-87B9-D643D99B83B4}"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7" name="Google Shape;10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 name="Google Shape;119;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 name="Google Shape;12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9" name="Google Shape;139;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 name="Google Shape;14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 name="Google Shape;1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8" name="Google Shape;158;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 name="Google Shape;6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3"/>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3"/>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32"/>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32"/>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3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3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3" name="Shape 13"/>
        <p:cNvGrpSpPr/>
        <p:nvPr/>
      </p:nvGrpSpPr>
      <p:grpSpPr>
        <a:xfrm>
          <a:off x="0" y="0"/>
          <a:ext cx="0" cy="0"/>
          <a:chOff x="0" y="0"/>
          <a:chExt cx="0" cy="0"/>
        </a:xfrm>
      </p:grpSpPr>
      <p:sp>
        <p:nvSpPr>
          <p:cNvPr id="14" name="Google Shape;14;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2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6" name="Google Shape;16;p2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7" name="Google Shape;17;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0" name="Google Shape;20;p2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1" name="Google Shape;21;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 name="Shape 22"/>
        <p:cNvGrpSpPr/>
        <p:nvPr/>
      </p:nvGrpSpPr>
      <p:grpSpPr>
        <a:xfrm>
          <a:off x="0" y="0"/>
          <a:ext cx="0" cy="0"/>
          <a:chOff x="0" y="0"/>
          <a:chExt cx="0" cy="0"/>
        </a:xfrm>
      </p:grpSpPr>
      <p:sp>
        <p:nvSpPr>
          <p:cNvPr id="23" name="Google Shape;23;p2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4" name="Google Shape;24;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8"/>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28"/>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9"/>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30"/>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30"/>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30"/>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30"/>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3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31"/>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3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phet.colorado.edu/sims/html/circuit-construction-kit-dc/latest/circuit-construction-kit-dc_en.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youtu.be/DMO373nDp8M" TargetMode="Externa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drive.google.com/file/d/1hrz_nEUo1KreCUU-YWKZKW1tA4p9CsG7/view?usp=shar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drive.google.com/file/d/1455U6rrpfgsyQ_QCrwKF_Sr5YmX4xMFa/view?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phet.colorado.edu/sims/html/ohms-law/latest/ohms-law_en.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phet.colorado.edu/sims/html/ohms-law/latest/ohms-law_en.htm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lang="en"/>
              <a:t>MYP 3 2019-20</a:t>
            </a:r>
            <a:endParaRPr/>
          </a:p>
        </p:txBody>
      </p:sp>
      <p:sp>
        <p:nvSpPr>
          <p:cNvPr id="55" name="Google Shape;55;p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t>Unit 2: Electricity and Magnetism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Types of Circuits</a:t>
            </a:r>
            <a:endParaRPr/>
          </a:p>
        </p:txBody>
      </p:sp>
      <p:sp>
        <p:nvSpPr>
          <p:cNvPr id="110" name="Google Shape;110;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a:t>Compare the following in a series circuit and a parallel circuit:</a:t>
            </a:r>
            <a:endParaRPr/>
          </a:p>
          <a:p>
            <a:pPr indent="-342900" lvl="0" marL="457200" rtl="0" algn="l">
              <a:lnSpc>
                <a:spcPct val="115000"/>
              </a:lnSpc>
              <a:spcBef>
                <a:spcPts val="1600"/>
              </a:spcBef>
              <a:spcAft>
                <a:spcPts val="0"/>
              </a:spcAft>
              <a:buSzPts val="1800"/>
              <a:buChar char="-"/>
            </a:pPr>
            <a:r>
              <a:rPr lang="en"/>
              <a:t>Voltage</a:t>
            </a:r>
            <a:endParaRPr/>
          </a:p>
          <a:p>
            <a:pPr indent="-342900" lvl="0" marL="457200" rtl="0" algn="l">
              <a:lnSpc>
                <a:spcPct val="115000"/>
              </a:lnSpc>
              <a:spcBef>
                <a:spcPts val="0"/>
              </a:spcBef>
              <a:spcAft>
                <a:spcPts val="0"/>
              </a:spcAft>
              <a:buSzPts val="1800"/>
              <a:buChar char="-"/>
            </a:pPr>
            <a:r>
              <a:rPr lang="en"/>
              <a:t>Brightness </a:t>
            </a:r>
            <a:endParaRPr/>
          </a:p>
          <a:p>
            <a:pPr indent="-342900" lvl="0" marL="457200" rtl="0" algn="l">
              <a:lnSpc>
                <a:spcPct val="115000"/>
              </a:lnSpc>
              <a:spcBef>
                <a:spcPts val="0"/>
              </a:spcBef>
              <a:spcAft>
                <a:spcPts val="0"/>
              </a:spcAft>
              <a:buSzPts val="1800"/>
              <a:buChar char="-"/>
            </a:pPr>
            <a:r>
              <a:rPr lang="en"/>
              <a:t>Current</a:t>
            </a:r>
            <a:endParaRPr/>
          </a:p>
          <a:p>
            <a:pPr indent="-342900" lvl="0" marL="457200" rtl="0" algn="l">
              <a:lnSpc>
                <a:spcPct val="115000"/>
              </a:lnSpc>
              <a:spcBef>
                <a:spcPts val="0"/>
              </a:spcBef>
              <a:spcAft>
                <a:spcPts val="0"/>
              </a:spcAft>
              <a:buSzPts val="1800"/>
              <a:buChar char="-"/>
            </a:pPr>
            <a:r>
              <a:rPr lang="en" sz="1100" u="sng">
                <a:solidFill>
                  <a:schemeClr val="hlink"/>
                </a:solidFill>
                <a:hlinkClick r:id="rId3"/>
              </a:rPr>
              <a:t>https://phet.colorado.edu/sims/html/circuit-construction-kit-dc/latest/circuit-construction-kit-dc_en.html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Extension</a:t>
            </a:r>
            <a:endParaRPr/>
          </a:p>
        </p:txBody>
      </p:sp>
      <p:sp>
        <p:nvSpPr>
          <p:cNvPr id="116" name="Google Shape;116;p1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a:t>Investigate the effect of voltage and resistance on current in each of the following cases:</a:t>
            </a:r>
            <a:endParaRPr/>
          </a:p>
          <a:p>
            <a:pPr indent="-342900" lvl="0" marL="457200" rtl="0" algn="l">
              <a:lnSpc>
                <a:spcPct val="115000"/>
              </a:lnSpc>
              <a:spcBef>
                <a:spcPts val="1600"/>
              </a:spcBef>
              <a:spcAft>
                <a:spcPts val="0"/>
              </a:spcAft>
              <a:buSzPts val="1800"/>
              <a:buChar char="-"/>
            </a:pPr>
            <a:r>
              <a:rPr lang="en"/>
              <a:t>Series circuit</a:t>
            </a:r>
            <a:endParaRPr/>
          </a:p>
          <a:p>
            <a:pPr indent="-342900" lvl="0" marL="457200" rtl="0" algn="l">
              <a:lnSpc>
                <a:spcPct val="115000"/>
              </a:lnSpc>
              <a:spcBef>
                <a:spcPts val="0"/>
              </a:spcBef>
              <a:spcAft>
                <a:spcPts val="0"/>
              </a:spcAft>
              <a:buSzPts val="1800"/>
              <a:buChar char="-"/>
            </a:pPr>
            <a:r>
              <a:rPr lang="en"/>
              <a:t>Parallel circuit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Exploring Magnetism</a:t>
            </a:r>
            <a:endParaRPr/>
          </a:p>
        </p:txBody>
      </p:sp>
      <p:sp>
        <p:nvSpPr>
          <p:cNvPr id="122" name="Google Shape;122;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42900" lvl="0" marL="457200" rtl="0" algn="just">
              <a:lnSpc>
                <a:spcPct val="115000"/>
              </a:lnSpc>
              <a:spcBef>
                <a:spcPts val="0"/>
              </a:spcBef>
              <a:spcAft>
                <a:spcPts val="0"/>
              </a:spcAft>
              <a:buClr>
                <a:srgbClr val="000000"/>
              </a:buClr>
              <a:buSzPts val="1800"/>
              <a:buChar char="-"/>
            </a:pPr>
            <a:r>
              <a:rPr lang="en">
                <a:solidFill>
                  <a:srgbClr val="000000"/>
                </a:solidFill>
              </a:rPr>
              <a:t>What is magnetism? Do you know what causes it?</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What are some properties of magnets? </a:t>
            </a:r>
            <a:endParaRPr>
              <a:solidFill>
                <a:srgbClr val="000000"/>
              </a:solidFill>
            </a:endParaRPr>
          </a:p>
          <a:p>
            <a:pPr indent="-317500" lvl="1" marL="914400" rtl="0" algn="just">
              <a:lnSpc>
                <a:spcPct val="115000"/>
              </a:lnSpc>
              <a:spcBef>
                <a:spcPts val="1000"/>
              </a:spcBef>
              <a:spcAft>
                <a:spcPts val="0"/>
              </a:spcAft>
              <a:buClr>
                <a:srgbClr val="000000"/>
              </a:buClr>
              <a:buSzPts val="1400"/>
              <a:buChar char="-"/>
            </a:pPr>
            <a:r>
              <a:rPr lang="en">
                <a:solidFill>
                  <a:srgbClr val="000000"/>
                </a:solidFill>
              </a:rPr>
              <a:t>What happens if you break a magnet into two pieces?</a:t>
            </a:r>
            <a:endParaRPr>
              <a:solidFill>
                <a:srgbClr val="000000"/>
              </a:solidFill>
            </a:endParaRPr>
          </a:p>
          <a:p>
            <a:pPr indent="-317500" lvl="1" marL="914400" rtl="0" algn="just">
              <a:lnSpc>
                <a:spcPct val="115000"/>
              </a:lnSpc>
              <a:spcBef>
                <a:spcPts val="1000"/>
              </a:spcBef>
              <a:spcAft>
                <a:spcPts val="0"/>
              </a:spcAft>
              <a:buClr>
                <a:srgbClr val="000000"/>
              </a:buClr>
              <a:buSzPts val="1400"/>
              <a:buChar char="-"/>
            </a:pPr>
            <a:r>
              <a:rPr lang="en">
                <a:solidFill>
                  <a:srgbClr val="000000"/>
                </a:solidFill>
              </a:rPr>
              <a:t>What happens if you heat a magnet?</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What kind of objects do magnets attract? Are they made of similar material?</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Do you know of any natural magnets?</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What happens when a compass is suspended freely? Why?</a:t>
            </a:r>
            <a:endParaRPr>
              <a:solidFill>
                <a:srgbClr val="000000"/>
              </a:solidFill>
            </a:endParaRPr>
          </a:p>
          <a:p>
            <a:pPr indent="0" lvl="0" marL="0" rtl="0" algn="r">
              <a:lnSpc>
                <a:spcPct val="115000"/>
              </a:lnSpc>
              <a:spcBef>
                <a:spcPts val="1000"/>
              </a:spcBef>
              <a:spcAft>
                <a:spcPts val="0"/>
              </a:spcAft>
              <a:buSzPts val="1800"/>
              <a:buNone/>
            </a:pPr>
            <a:r>
              <a:t/>
            </a:r>
            <a:endParaRPr>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Exploring Magnetism</a:t>
            </a:r>
            <a:endParaRPr/>
          </a:p>
        </p:txBody>
      </p:sp>
      <p:sp>
        <p:nvSpPr>
          <p:cNvPr id="128" name="Google Shape;128;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1150" lvl="0" marL="457200" rtl="0" algn="just">
              <a:lnSpc>
                <a:spcPct val="115000"/>
              </a:lnSpc>
              <a:spcBef>
                <a:spcPts val="0"/>
              </a:spcBef>
              <a:spcAft>
                <a:spcPts val="0"/>
              </a:spcAft>
              <a:buClr>
                <a:srgbClr val="000000"/>
              </a:buClr>
              <a:buSzPts val="1300"/>
              <a:buChar char="-"/>
            </a:pPr>
            <a:r>
              <a:rPr lang="en" sz="1300">
                <a:solidFill>
                  <a:srgbClr val="000000"/>
                </a:solidFill>
              </a:rPr>
              <a:t>What is magnetism? Do you know what causes it?</a:t>
            </a:r>
            <a:endParaRPr sz="1300">
              <a:solidFill>
                <a:srgbClr val="000000"/>
              </a:solidFill>
            </a:endParaRPr>
          </a:p>
          <a:p>
            <a:pPr indent="0" lvl="0" marL="457200" rtl="0" algn="just">
              <a:lnSpc>
                <a:spcPct val="115000"/>
              </a:lnSpc>
              <a:spcBef>
                <a:spcPts val="1000"/>
              </a:spcBef>
              <a:spcAft>
                <a:spcPts val="0"/>
              </a:spcAft>
              <a:buSzPts val="1800"/>
              <a:buNone/>
            </a:pPr>
            <a:r>
              <a:rPr lang="en" sz="1300">
                <a:solidFill>
                  <a:srgbClr val="0000FF"/>
                </a:solidFill>
              </a:rPr>
              <a:t>Magnetism is a force exerted when two magnets attract or repel each other. It is caused by motion of electric charges. Electrons in atoms of Iron, Nickel, and Cobalt spin in the same direction, creating a strong force.</a:t>
            </a:r>
            <a:endParaRPr sz="1300">
              <a:solidFill>
                <a:srgbClr val="0000FF"/>
              </a:solidFill>
            </a:endParaRPr>
          </a:p>
          <a:p>
            <a:pPr indent="-311150" lvl="0" marL="457200" rtl="0" algn="just">
              <a:lnSpc>
                <a:spcPct val="115000"/>
              </a:lnSpc>
              <a:spcBef>
                <a:spcPts val="1000"/>
              </a:spcBef>
              <a:spcAft>
                <a:spcPts val="0"/>
              </a:spcAft>
              <a:buClr>
                <a:srgbClr val="000000"/>
              </a:buClr>
              <a:buSzPts val="1300"/>
              <a:buChar char="-"/>
            </a:pPr>
            <a:r>
              <a:rPr lang="en" sz="1300">
                <a:solidFill>
                  <a:srgbClr val="000000"/>
                </a:solidFill>
              </a:rPr>
              <a:t>What are some properties of magnets? </a:t>
            </a:r>
            <a:endParaRPr sz="1300">
              <a:solidFill>
                <a:srgbClr val="000000"/>
              </a:solidFill>
            </a:endParaRPr>
          </a:p>
          <a:p>
            <a:pPr indent="-311150" lvl="1" marL="914400" rtl="0" algn="just">
              <a:lnSpc>
                <a:spcPct val="115000"/>
              </a:lnSpc>
              <a:spcBef>
                <a:spcPts val="1000"/>
              </a:spcBef>
              <a:spcAft>
                <a:spcPts val="0"/>
              </a:spcAft>
              <a:buClr>
                <a:srgbClr val="000000"/>
              </a:buClr>
              <a:buSzPts val="1300"/>
              <a:buChar char="-"/>
            </a:pPr>
            <a:r>
              <a:rPr lang="en" sz="1300">
                <a:solidFill>
                  <a:srgbClr val="000000"/>
                </a:solidFill>
              </a:rPr>
              <a:t>What happens if you break a magnet into two pieces? </a:t>
            </a:r>
            <a:r>
              <a:rPr lang="en" sz="1300">
                <a:solidFill>
                  <a:srgbClr val="0000FF"/>
                </a:solidFill>
              </a:rPr>
              <a:t>It creates two smaller magnets (each has a south and north pole)</a:t>
            </a:r>
            <a:endParaRPr sz="1300">
              <a:solidFill>
                <a:srgbClr val="0000FF"/>
              </a:solidFill>
            </a:endParaRPr>
          </a:p>
          <a:p>
            <a:pPr indent="-311150" lvl="1" marL="914400" rtl="0" algn="just">
              <a:lnSpc>
                <a:spcPct val="115000"/>
              </a:lnSpc>
              <a:spcBef>
                <a:spcPts val="1000"/>
              </a:spcBef>
              <a:spcAft>
                <a:spcPts val="0"/>
              </a:spcAft>
              <a:buClr>
                <a:srgbClr val="000000"/>
              </a:buClr>
              <a:buSzPts val="1300"/>
              <a:buChar char="-"/>
            </a:pPr>
            <a:r>
              <a:rPr lang="en" sz="1300">
                <a:solidFill>
                  <a:srgbClr val="000000"/>
                </a:solidFill>
              </a:rPr>
              <a:t>What happens if you heat a magnet? </a:t>
            </a:r>
            <a:r>
              <a:rPr lang="en" sz="1300">
                <a:solidFill>
                  <a:srgbClr val="0000FF"/>
                </a:solidFill>
              </a:rPr>
              <a:t>Magnetic becomes weaker</a:t>
            </a:r>
            <a:endParaRPr sz="1300">
              <a:solidFill>
                <a:srgbClr val="0000FF"/>
              </a:solidFill>
            </a:endParaRPr>
          </a:p>
          <a:p>
            <a:pPr indent="-311150" lvl="0" marL="457200" rtl="0" algn="just">
              <a:lnSpc>
                <a:spcPct val="115000"/>
              </a:lnSpc>
              <a:spcBef>
                <a:spcPts val="1000"/>
              </a:spcBef>
              <a:spcAft>
                <a:spcPts val="0"/>
              </a:spcAft>
              <a:buClr>
                <a:srgbClr val="000000"/>
              </a:buClr>
              <a:buSzPts val="1300"/>
              <a:buChar char="-"/>
            </a:pPr>
            <a:r>
              <a:rPr lang="en" sz="1300">
                <a:solidFill>
                  <a:srgbClr val="000000"/>
                </a:solidFill>
              </a:rPr>
              <a:t>What kind of objects do magnets attract? Are they made of similar material? </a:t>
            </a:r>
            <a:r>
              <a:rPr lang="en" sz="1300">
                <a:solidFill>
                  <a:srgbClr val="0000FF"/>
                </a:solidFill>
              </a:rPr>
              <a:t>Iron, Cobalt, Nickel </a:t>
            </a:r>
            <a:endParaRPr sz="1300">
              <a:solidFill>
                <a:srgbClr val="0000FF"/>
              </a:solidFill>
            </a:endParaRPr>
          </a:p>
          <a:p>
            <a:pPr indent="0" lvl="0" marL="0" rtl="0" algn="r">
              <a:lnSpc>
                <a:spcPct val="115000"/>
              </a:lnSpc>
              <a:spcBef>
                <a:spcPts val="1000"/>
              </a:spcBef>
              <a:spcAft>
                <a:spcPts val="0"/>
              </a:spcAft>
              <a:buSzPts val="1800"/>
              <a:buNone/>
            </a:pPr>
            <a:r>
              <a:t/>
            </a:r>
            <a:endParaRPr sz="130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Exploring Magnetism</a:t>
            </a:r>
            <a:endParaRPr/>
          </a:p>
        </p:txBody>
      </p:sp>
      <p:sp>
        <p:nvSpPr>
          <p:cNvPr id="134" name="Google Shape;134;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1150" lvl="0" marL="457200" rtl="0" algn="just">
              <a:lnSpc>
                <a:spcPct val="115000"/>
              </a:lnSpc>
              <a:spcBef>
                <a:spcPts val="0"/>
              </a:spcBef>
              <a:spcAft>
                <a:spcPts val="0"/>
              </a:spcAft>
              <a:buClr>
                <a:srgbClr val="000000"/>
              </a:buClr>
              <a:buSzPts val="1300"/>
              <a:buChar char="-"/>
            </a:pPr>
            <a:r>
              <a:rPr lang="en" sz="1300">
                <a:solidFill>
                  <a:schemeClr val="dk1"/>
                </a:solidFill>
              </a:rPr>
              <a:t>Do you know of any natural magnets? </a:t>
            </a:r>
            <a:r>
              <a:rPr lang="en" sz="1300">
                <a:solidFill>
                  <a:srgbClr val="0000FF"/>
                </a:solidFill>
              </a:rPr>
              <a:t>The Earth’s core contains molten iron which produces an electric current as it flows. As a result a magnetic field is created around it. The Earth’s magnetic north  and geographical north are not the same. A magnetic needle in a compass aligns itself with the magnetic poles.</a:t>
            </a:r>
            <a:endParaRPr sz="1300">
              <a:solidFill>
                <a:srgbClr val="0000FF"/>
              </a:solidFill>
            </a:endParaRPr>
          </a:p>
          <a:p>
            <a:pPr indent="0" lvl="0" marL="457200" rtl="0" algn="just">
              <a:lnSpc>
                <a:spcPct val="115000"/>
              </a:lnSpc>
              <a:spcBef>
                <a:spcPts val="1000"/>
              </a:spcBef>
              <a:spcAft>
                <a:spcPts val="0"/>
              </a:spcAft>
              <a:buSzPts val="1800"/>
              <a:buNone/>
            </a:pPr>
            <a:r>
              <a:t/>
            </a:r>
            <a:endParaRPr sz="1300">
              <a:solidFill>
                <a:srgbClr val="0000FF"/>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chemeClr val="dk1"/>
              </a:solidFill>
            </a:endParaRPr>
          </a:p>
          <a:p>
            <a:pPr indent="0" lvl="0" marL="457200" rtl="0" algn="just">
              <a:lnSpc>
                <a:spcPct val="115000"/>
              </a:lnSpc>
              <a:spcBef>
                <a:spcPts val="1000"/>
              </a:spcBef>
              <a:spcAft>
                <a:spcPts val="0"/>
              </a:spcAft>
              <a:buSzPts val="1800"/>
              <a:buNone/>
            </a:pPr>
            <a:r>
              <a:t/>
            </a:r>
            <a:endParaRPr sz="1300">
              <a:solidFill>
                <a:srgbClr val="000000"/>
              </a:solidFill>
            </a:endParaRPr>
          </a:p>
          <a:p>
            <a:pPr indent="0" lvl="0" marL="0" rtl="0" algn="r">
              <a:lnSpc>
                <a:spcPct val="115000"/>
              </a:lnSpc>
              <a:spcBef>
                <a:spcPts val="1000"/>
              </a:spcBef>
              <a:spcAft>
                <a:spcPts val="0"/>
              </a:spcAft>
              <a:buSzPts val="1800"/>
              <a:buNone/>
            </a:pPr>
            <a:r>
              <a:t/>
            </a:r>
            <a:endParaRPr sz="1300">
              <a:solidFill>
                <a:srgbClr val="000000"/>
              </a:solidFill>
            </a:endParaRPr>
          </a:p>
        </p:txBody>
      </p:sp>
      <p:pic>
        <p:nvPicPr>
          <p:cNvPr id="135" name="Google Shape;135;p16"/>
          <p:cNvPicPr preferRelativeResize="0"/>
          <p:nvPr/>
        </p:nvPicPr>
        <p:blipFill rotWithShape="1">
          <a:blip r:embed="rId3">
            <a:alphaModFix/>
          </a:blip>
          <a:srcRect b="0" l="0" r="0" t="0"/>
          <a:stretch/>
        </p:blipFill>
        <p:spPr>
          <a:xfrm>
            <a:off x="818225" y="2017825"/>
            <a:ext cx="3036300" cy="3036300"/>
          </a:xfrm>
          <a:prstGeom prst="rect">
            <a:avLst/>
          </a:prstGeom>
          <a:noFill/>
          <a:ln>
            <a:noFill/>
          </a:ln>
        </p:spPr>
      </p:pic>
      <p:pic>
        <p:nvPicPr>
          <p:cNvPr id="136" name="Google Shape;136;p16"/>
          <p:cNvPicPr preferRelativeResize="0"/>
          <p:nvPr/>
        </p:nvPicPr>
        <p:blipFill rotWithShape="1">
          <a:blip r:embed="rId4">
            <a:alphaModFix/>
          </a:blip>
          <a:srcRect b="0" l="0" r="0" t="0"/>
          <a:stretch/>
        </p:blipFill>
        <p:spPr>
          <a:xfrm>
            <a:off x="4717300" y="2232838"/>
            <a:ext cx="3909425" cy="26062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Exploring Magnetism</a:t>
            </a:r>
            <a:endParaRPr/>
          </a:p>
        </p:txBody>
      </p:sp>
      <p:sp>
        <p:nvSpPr>
          <p:cNvPr id="142" name="Google Shape;142;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42900" lvl="0" marL="457200" rtl="0" algn="just">
              <a:lnSpc>
                <a:spcPct val="115000"/>
              </a:lnSpc>
              <a:spcBef>
                <a:spcPts val="0"/>
              </a:spcBef>
              <a:spcAft>
                <a:spcPts val="0"/>
              </a:spcAft>
              <a:buClr>
                <a:srgbClr val="000000"/>
              </a:buClr>
              <a:buSzPts val="1800"/>
              <a:buChar char="-"/>
            </a:pPr>
            <a:r>
              <a:rPr lang="en">
                <a:solidFill>
                  <a:srgbClr val="000000"/>
                </a:solidFill>
              </a:rPr>
              <a:t>Place a magnet on a sheet of paper</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Tap the iron filings until they form a pattern. Draw the pattern formed. </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Where do most of the filings stick to the magnet?</a:t>
            </a:r>
            <a:endParaRPr>
              <a:solidFill>
                <a:srgbClr val="000000"/>
              </a:solidFill>
            </a:endParaRPr>
          </a:p>
          <a:p>
            <a:pPr indent="-342900" lvl="0" marL="457200" rtl="0" algn="just">
              <a:lnSpc>
                <a:spcPct val="115000"/>
              </a:lnSpc>
              <a:spcBef>
                <a:spcPts val="1000"/>
              </a:spcBef>
              <a:spcAft>
                <a:spcPts val="0"/>
              </a:spcAft>
              <a:buClr>
                <a:srgbClr val="000000"/>
              </a:buClr>
              <a:buSzPts val="1800"/>
              <a:buChar char="-"/>
            </a:pPr>
            <a:r>
              <a:rPr lang="en">
                <a:solidFill>
                  <a:srgbClr val="000000"/>
                </a:solidFill>
              </a:rPr>
              <a:t>Place two magnets next to each other and repeat the above step. What do you notice this time? </a:t>
            </a:r>
            <a:endParaRPr>
              <a:solidFill>
                <a:srgbClr val="000000"/>
              </a:solidFill>
            </a:endParaRPr>
          </a:p>
          <a:p>
            <a:pPr indent="0" lvl="0" marL="0" rtl="0" algn="r">
              <a:lnSpc>
                <a:spcPct val="115000"/>
              </a:lnSpc>
              <a:spcBef>
                <a:spcPts val="1000"/>
              </a:spcBef>
              <a:spcAft>
                <a:spcPts val="0"/>
              </a:spcAft>
              <a:buSzPts val="1800"/>
              <a:buNone/>
            </a:pPr>
            <a:r>
              <a:t/>
            </a:r>
            <a:endParaRPr>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Exploring Magnetism</a:t>
            </a:r>
            <a:endParaRPr/>
          </a:p>
        </p:txBody>
      </p:sp>
      <p:sp>
        <p:nvSpPr>
          <p:cNvPr id="148" name="Google Shape;148;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r">
              <a:lnSpc>
                <a:spcPct val="115000"/>
              </a:lnSpc>
              <a:spcBef>
                <a:spcPts val="0"/>
              </a:spcBef>
              <a:spcAft>
                <a:spcPts val="0"/>
              </a:spcAft>
              <a:buSzPts val="1800"/>
              <a:buNone/>
            </a:pPr>
            <a:r>
              <a:t/>
            </a:r>
            <a:endParaRPr>
              <a:solidFill>
                <a:srgbClr val="000000"/>
              </a:solidFill>
            </a:endParaRPr>
          </a:p>
          <a:p>
            <a:pPr indent="-342900" lvl="0" marL="457200" rtl="0" algn="l">
              <a:lnSpc>
                <a:spcPct val="115000"/>
              </a:lnSpc>
              <a:spcBef>
                <a:spcPts val="0"/>
              </a:spcBef>
              <a:spcAft>
                <a:spcPts val="0"/>
              </a:spcAft>
              <a:buClr>
                <a:srgbClr val="000000"/>
              </a:buClr>
              <a:buSzPts val="1800"/>
              <a:buChar char="-"/>
            </a:pPr>
            <a:r>
              <a:rPr lang="en">
                <a:solidFill>
                  <a:srgbClr val="000000"/>
                </a:solidFill>
              </a:rPr>
              <a:t>The lines indicate a magnetic field within which a magnetic force acts </a:t>
            </a:r>
            <a:endParaRPr>
              <a:solidFill>
                <a:srgbClr val="000000"/>
              </a:solidFill>
            </a:endParaRPr>
          </a:p>
          <a:p>
            <a:pPr indent="-342900" lvl="0" marL="457200" rtl="0" algn="l">
              <a:lnSpc>
                <a:spcPct val="115000"/>
              </a:lnSpc>
              <a:spcBef>
                <a:spcPts val="0"/>
              </a:spcBef>
              <a:spcAft>
                <a:spcPts val="0"/>
              </a:spcAft>
              <a:buClr>
                <a:srgbClr val="000000"/>
              </a:buClr>
              <a:buSzPts val="1800"/>
              <a:buChar char="-"/>
            </a:pPr>
            <a:r>
              <a:rPr lang="en">
                <a:solidFill>
                  <a:srgbClr val="000000"/>
                </a:solidFill>
              </a:rPr>
              <a:t>It is strongest near the poles and becomes weaker as the distance from the poles is increased</a:t>
            </a:r>
            <a:endParaRPr>
              <a:solidFill>
                <a:srgbClr val="000000"/>
              </a:solidFill>
            </a:endParaRPr>
          </a:p>
          <a:p>
            <a:pPr indent="0" lvl="0" marL="457200" rtl="0" algn="l">
              <a:lnSpc>
                <a:spcPct val="115000"/>
              </a:lnSpc>
              <a:spcBef>
                <a:spcPts val="0"/>
              </a:spcBef>
              <a:spcAft>
                <a:spcPts val="0"/>
              </a:spcAft>
              <a:buSzPts val="1800"/>
              <a:buNone/>
            </a:pPr>
            <a:r>
              <a:t/>
            </a:r>
            <a:endParaRPr>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Plotting Magnetic Field Lines</a:t>
            </a:r>
            <a:endParaRPr/>
          </a:p>
        </p:txBody>
      </p:sp>
      <p:sp>
        <p:nvSpPr>
          <p:cNvPr id="154" name="Google Shape;154;p20"/>
          <p:cNvSpPr txBox="1"/>
          <p:nvPr>
            <p:ph idx="1" type="body"/>
          </p:nvPr>
        </p:nvSpPr>
        <p:spPr>
          <a:xfrm>
            <a:off x="311700" y="1294000"/>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u="sng">
                <a:solidFill>
                  <a:schemeClr val="hlink"/>
                </a:solidFill>
                <a:hlinkClick r:id="rId3"/>
              </a:rPr>
              <a:t>https://youtu.be/DMO373nDp8M</a:t>
            </a:r>
            <a:endParaRPr/>
          </a:p>
          <a:p>
            <a:pPr indent="0" lvl="0" marL="0" rtl="0" algn="l">
              <a:lnSpc>
                <a:spcPct val="115000"/>
              </a:lnSpc>
              <a:spcBef>
                <a:spcPts val="1600"/>
              </a:spcBef>
              <a:spcAft>
                <a:spcPts val="1600"/>
              </a:spcAft>
              <a:buSzPts val="1800"/>
              <a:buNone/>
            </a:pPr>
            <a:r>
              <a:t/>
            </a:r>
            <a:endParaRPr/>
          </a:p>
        </p:txBody>
      </p:sp>
      <p:pic>
        <p:nvPicPr>
          <p:cNvPr id="155" name="Google Shape;155;p20"/>
          <p:cNvPicPr preferRelativeResize="0"/>
          <p:nvPr/>
        </p:nvPicPr>
        <p:blipFill rotWithShape="1">
          <a:blip r:embed="rId4">
            <a:alphaModFix/>
          </a:blip>
          <a:srcRect b="0" l="0" r="0" t="0"/>
          <a:stretch/>
        </p:blipFill>
        <p:spPr>
          <a:xfrm>
            <a:off x="394650" y="1736009"/>
            <a:ext cx="5785825" cy="27804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Creating a New Magnet</a:t>
            </a:r>
            <a:endParaRPr/>
          </a:p>
        </p:txBody>
      </p:sp>
      <p:sp>
        <p:nvSpPr>
          <p:cNvPr id="161" name="Google Shape;161;p2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a:t>Temporary Magnet:</a:t>
            </a:r>
            <a:endParaRPr/>
          </a:p>
          <a:p>
            <a:pPr indent="-342900" lvl="0" marL="457200" rtl="0" algn="l">
              <a:lnSpc>
                <a:spcPct val="115000"/>
              </a:lnSpc>
              <a:spcBef>
                <a:spcPts val="1600"/>
              </a:spcBef>
              <a:spcAft>
                <a:spcPts val="0"/>
              </a:spcAft>
              <a:buSzPts val="1800"/>
              <a:buChar char="-"/>
            </a:pPr>
            <a:r>
              <a:rPr lang="en"/>
              <a:t>Stroke a metallic object against a bar magnet </a:t>
            </a:r>
            <a:endParaRPr/>
          </a:p>
          <a:p>
            <a:pPr indent="-342900" lvl="0" marL="457200" rtl="0" algn="l">
              <a:lnSpc>
                <a:spcPct val="115000"/>
              </a:lnSpc>
              <a:spcBef>
                <a:spcPts val="0"/>
              </a:spcBef>
              <a:spcAft>
                <a:spcPts val="0"/>
              </a:spcAft>
              <a:buSzPts val="1800"/>
              <a:buChar char="-"/>
            </a:pPr>
            <a:r>
              <a:rPr lang="en"/>
              <a:t>Electromagnetism</a:t>
            </a:r>
            <a:endParaRPr/>
          </a:p>
          <a:p>
            <a:pPr indent="-317500" lvl="1" marL="914400" rtl="0" algn="l">
              <a:lnSpc>
                <a:spcPct val="115000"/>
              </a:lnSpc>
              <a:spcBef>
                <a:spcPts val="0"/>
              </a:spcBef>
              <a:spcAft>
                <a:spcPts val="0"/>
              </a:spcAft>
              <a:buSzPts val="1400"/>
              <a:buChar char="-"/>
            </a:pPr>
            <a:r>
              <a:rPr lang="en"/>
              <a:t>Factors affecting strength of an electromagnet (number of turns, length of the wire)</a:t>
            </a:r>
            <a:endParaRPr/>
          </a:p>
          <a:p>
            <a:pPr indent="0" lvl="0" marL="914400" rtl="0" algn="l">
              <a:lnSpc>
                <a:spcPct val="115000"/>
              </a:lnSpc>
              <a:spcBef>
                <a:spcPts val="1600"/>
              </a:spcBef>
              <a:spcAft>
                <a:spcPts val="1600"/>
              </a:spcAft>
              <a:buSzPts val="1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Recap: Atoms</a:t>
            </a:r>
            <a:endParaRPr/>
          </a:p>
        </p:txBody>
      </p:sp>
      <p:sp>
        <p:nvSpPr>
          <p:cNvPr id="61" name="Google Shape;61;p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a:solidFill>
                  <a:schemeClr val="dk1"/>
                </a:solidFill>
                <a:highlight>
                  <a:srgbClr val="FFFFFF"/>
                </a:highlight>
              </a:rPr>
              <a:t>Atoms are small particles that make up all matter. </a:t>
            </a:r>
            <a:endParaRPr>
              <a:solidFill>
                <a:schemeClr val="dk1"/>
              </a:solidFill>
              <a:highlight>
                <a:srgbClr val="FFFFFF"/>
              </a:highlight>
            </a:endParaRPr>
          </a:p>
          <a:p>
            <a:pPr indent="-317500" lvl="0" marL="457200" rtl="0" algn="l">
              <a:lnSpc>
                <a:spcPct val="115000"/>
              </a:lnSpc>
              <a:spcBef>
                <a:spcPts val="0"/>
              </a:spcBef>
              <a:spcAft>
                <a:spcPts val="0"/>
              </a:spcAft>
              <a:buClr>
                <a:schemeClr val="dk1"/>
              </a:buClr>
              <a:buSzPts val="1400"/>
              <a:buChar char="-"/>
            </a:pPr>
            <a:r>
              <a:rPr lang="en">
                <a:solidFill>
                  <a:schemeClr val="dk1"/>
                </a:solidFill>
                <a:highlight>
                  <a:srgbClr val="FFFFFF"/>
                </a:highlight>
              </a:rPr>
              <a:t>Inside the atom are even smaller objects called electrons, protons, and neutrons. Electrons have a negative charge (-) and the protons have a positive charge (+). </a:t>
            </a:r>
            <a:endParaRPr>
              <a:solidFill>
                <a:schemeClr val="dk1"/>
              </a:solidFill>
              <a:highlight>
                <a:srgbClr val="FFFFFF"/>
              </a:highlight>
            </a:endParaRPr>
          </a:p>
          <a:p>
            <a:pPr indent="-317500" lvl="0" marL="457200" rtl="0" algn="l">
              <a:lnSpc>
                <a:spcPct val="115000"/>
              </a:lnSpc>
              <a:spcBef>
                <a:spcPts val="0"/>
              </a:spcBef>
              <a:spcAft>
                <a:spcPts val="0"/>
              </a:spcAft>
              <a:buClr>
                <a:schemeClr val="dk1"/>
              </a:buClr>
              <a:buSzPts val="1400"/>
              <a:buChar char="-"/>
            </a:pPr>
            <a:r>
              <a:rPr lang="en">
                <a:solidFill>
                  <a:schemeClr val="dk1"/>
                </a:solidFill>
                <a:highlight>
                  <a:srgbClr val="FFFFFF"/>
                </a:highlight>
              </a:rPr>
              <a:t>The protons and neutrons stick to together in the center of the atom, called the nucleus. </a:t>
            </a:r>
            <a:endParaRPr>
              <a:solidFill>
                <a:schemeClr val="dk1"/>
              </a:solidFill>
              <a:highlight>
                <a:srgbClr val="FFFFFF"/>
              </a:highlight>
            </a:endParaRPr>
          </a:p>
          <a:p>
            <a:pPr indent="-317500" lvl="0" marL="457200" rtl="0" algn="l">
              <a:lnSpc>
                <a:spcPct val="115000"/>
              </a:lnSpc>
              <a:spcBef>
                <a:spcPts val="0"/>
              </a:spcBef>
              <a:spcAft>
                <a:spcPts val="0"/>
              </a:spcAft>
              <a:buClr>
                <a:schemeClr val="dk1"/>
              </a:buClr>
              <a:buSzPts val="1400"/>
              <a:buChar char="-"/>
            </a:pPr>
            <a:r>
              <a:rPr lang="en">
                <a:solidFill>
                  <a:schemeClr val="dk1"/>
                </a:solidFill>
                <a:highlight>
                  <a:srgbClr val="FFFFFF"/>
                </a:highlight>
              </a:rPr>
              <a:t>The positive charge of the protons keeps the electrons from flying off and leaving the atom. </a:t>
            </a:r>
            <a:endParaRPr>
              <a:solidFill>
                <a:schemeClr val="dk1"/>
              </a:solidFill>
              <a:highlight>
                <a:srgbClr val="FFFFFF"/>
              </a:highlight>
            </a:endParaRPr>
          </a:p>
          <a:p>
            <a:pPr indent="0" lvl="0" marL="457200" rtl="0" algn="l">
              <a:lnSpc>
                <a:spcPct val="115000"/>
              </a:lnSpc>
              <a:spcBef>
                <a:spcPts val="1600"/>
              </a:spcBef>
              <a:spcAft>
                <a:spcPts val="1600"/>
              </a:spcAft>
              <a:buSzPts val="1400"/>
              <a:buNone/>
            </a:pPr>
            <a:r>
              <a:t/>
            </a:r>
            <a:endParaRPr/>
          </a:p>
        </p:txBody>
      </p:sp>
      <p:pic>
        <p:nvPicPr>
          <p:cNvPr id="62" name="Google Shape;62;p2"/>
          <p:cNvPicPr preferRelativeResize="0"/>
          <p:nvPr/>
        </p:nvPicPr>
        <p:blipFill rotWithShape="1">
          <a:blip r:embed="rId3">
            <a:alphaModFix/>
          </a:blip>
          <a:srcRect b="0" l="0" r="0" t="0"/>
          <a:stretch/>
        </p:blipFill>
        <p:spPr>
          <a:xfrm>
            <a:off x="4392900" y="1152475"/>
            <a:ext cx="4586025" cy="30132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What is Electricity?</a:t>
            </a:r>
            <a:endParaRPr/>
          </a:p>
        </p:txBody>
      </p:sp>
      <p:sp>
        <p:nvSpPr>
          <p:cNvPr id="68" name="Google Shape;68;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sz="1400">
                <a:solidFill>
                  <a:schemeClr val="dk1"/>
                </a:solidFill>
                <a:highlight>
                  <a:srgbClr val="FFFFFF"/>
                </a:highlight>
              </a:rPr>
              <a:t>In some elements, there are electrons on the outside of the atom that, when a force is applied, can come loose and move to another atom. </a:t>
            </a:r>
            <a:endParaRPr sz="1400">
              <a:solidFill>
                <a:schemeClr val="dk1"/>
              </a:solidFill>
              <a:highlight>
                <a:srgbClr val="FFFFFF"/>
              </a:highlight>
            </a:endParaRPr>
          </a:p>
          <a:p>
            <a:pPr indent="-317500" lvl="0" marL="457200" rtl="0" algn="l">
              <a:lnSpc>
                <a:spcPct val="115000"/>
              </a:lnSpc>
              <a:spcBef>
                <a:spcPts val="1000"/>
              </a:spcBef>
              <a:spcAft>
                <a:spcPts val="0"/>
              </a:spcAft>
              <a:buClr>
                <a:schemeClr val="dk1"/>
              </a:buClr>
              <a:buSzPts val="1400"/>
              <a:buChar char="-"/>
            </a:pPr>
            <a:r>
              <a:rPr lang="en" sz="1400">
                <a:solidFill>
                  <a:schemeClr val="dk1"/>
                </a:solidFill>
                <a:highlight>
                  <a:srgbClr val="FFFFFF"/>
                </a:highlight>
              </a:rPr>
              <a:t>When a bunch of atoms are together and electrons are moving from one atom to the other in the same direction, this is called electricity. Electricity is the "flow" of electrons. </a:t>
            </a:r>
            <a:endParaRPr sz="1400">
              <a:solidFill>
                <a:schemeClr val="dk1"/>
              </a:solidFill>
              <a:highlight>
                <a:srgbClr val="FFFFFF"/>
              </a:highlight>
            </a:endParaRPr>
          </a:p>
          <a:p>
            <a:pPr indent="-317500" lvl="0" marL="457200" rtl="0" algn="l">
              <a:lnSpc>
                <a:spcPct val="115000"/>
              </a:lnSpc>
              <a:spcBef>
                <a:spcPts val="1600"/>
              </a:spcBef>
              <a:spcAft>
                <a:spcPts val="0"/>
              </a:spcAft>
              <a:buClr>
                <a:schemeClr val="dk1"/>
              </a:buClr>
              <a:buSzPts val="1400"/>
              <a:buChar char="-"/>
            </a:pPr>
            <a:r>
              <a:rPr lang="en" sz="1400">
                <a:solidFill>
                  <a:schemeClr val="dk1"/>
                </a:solidFill>
                <a:highlight>
                  <a:srgbClr val="FFFFFF"/>
                </a:highlight>
              </a:rPr>
              <a:t>We make electricity by creating an electric circuit. </a:t>
            </a:r>
            <a:endParaRPr sz="1400">
              <a:solidFill>
                <a:schemeClr val="dk1"/>
              </a:solidFill>
              <a:highlight>
                <a:srgbClr val="FFFFFF"/>
              </a:highlight>
            </a:endParaRPr>
          </a:p>
          <a:p>
            <a:pPr indent="-304800" lvl="1" marL="914400" rtl="0" algn="l">
              <a:lnSpc>
                <a:spcPct val="115000"/>
              </a:lnSpc>
              <a:spcBef>
                <a:spcPts val="1600"/>
              </a:spcBef>
              <a:spcAft>
                <a:spcPts val="0"/>
              </a:spcAft>
              <a:buClr>
                <a:schemeClr val="dk1"/>
              </a:buClr>
              <a:buSzPts val="1200"/>
              <a:buChar char="-"/>
            </a:pPr>
            <a:r>
              <a:rPr lang="en" sz="1200">
                <a:solidFill>
                  <a:schemeClr val="dk1"/>
                </a:solidFill>
              </a:rPr>
              <a:t>Power source: Could be a battery or your wall outlet</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 sz="1200">
                <a:solidFill>
                  <a:schemeClr val="dk1"/>
                </a:solidFill>
              </a:rPr>
              <a:t>Conductor: The wires that carry the electricity from place to place</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 sz="1200">
                <a:solidFill>
                  <a:schemeClr val="dk1"/>
                </a:solidFill>
              </a:rPr>
              <a:t>Load: what the electricity is powering, like the light bulb in the example above</a:t>
            </a:r>
            <a:endParaRPr sz="1200">
              <a:solidFill>
                <a:schemeClr val="dk1"/>
              </a:solidFill>
            </a:endParaRPr>
          </a:p>
          <a:p>
            <a:pPr indent="-304800" lvl="1" marL="914400" rtl="0" algn="l">
              <a:lnSpc>
                <a:spcPct val="115000"/>
              </a:lnSpc>
              <a:spcBef>
                <a:spcPts val="0"/>
              </a:spcBef>
              <a:spcAft>
                <a:spcPts val="0"/>
              </a:spcAft>
              <a:buClr>
                <a:schemeClr val="dk1"/>
              </a:buClr>
              <a:buSzPts val="1200"/>
              <a:buChar char="-"/>
            </a:pPr>
            <a:r>
              <a:rPr lang="en" sz="1200">
                <a:solidFill>
                  <a:schemeClr val="dk1"/>
                </a:solidFill>
              </a:rPr>
              <a:t>Switch: The switch that connects the circuit together to start the electricity flowing</a:t>
            </a:r>
            <a:endParaRPr sz="1200">
              <a:solidFill>
                <a:schemeClr val="dk1"/>
              </a:solidFill>
            </a:endParaRPr>
          </a:p>
          <a:p>
            <a:pPr indent="-317500" lvl="0" marL="457200" rtl="0" algn="l">
              <a:lnSpc>
                <a:spcPct val="115000"/>
              </a:lnSpc>
              <a:spcBef>
                <a:spcPts val="1000"/>
              </a:spcBef>
              <a:spcAft>
                <a:spcPts val="0"/>
              </a:spcAft>
              <a:buClr>
                <a:schemeClr val="dk1"/>
              </a:buClr>
              <a:buSzPts val="1400"/>
              <a:buChar char="-"/>
            </a:pPr>
            <a:r>
              <a:rPr lang="en" sz="1400">
                <a:solidFill>
                  <a:schemeClr val="dk1"/>
                </a:solidFill>
                <a:highlight>
                  <a:srgbClr val="FFFFFF"/>
                </a:highlight>
              </a:rPr>
              <a:t>Energy is converted from one form to another in the circuit: e.g. chemical energy from a cell is converted into electrical energy, electrical energy is further converted into heat/light/sound energy, etc. </a:t>
            </a:r>
            <a:endParaRPr sz="1400">
              <a:solidFill>
                <a:schemeClr val="dk1"/>
              </a:solidFill>
              <a:highlight>
                <a:srgbClr val="FFFFFF"/>
              </a:highlight>
            </a:endParaRPr>
          </a:p>
          <a:p>
            <a:pPr indent="0" lvl="0" marL="914400" rtl="0" algn="l">
              <a:lnSpc>
                <a:spcPct val="115000"/>
              </a:lnSpc>
              <a:spcBef>
                <a:spcPts val="1600"/>
              </a:spcBef>
              <a:spcAft>
                <a:spcPts val="0"/>
              </a:spcAft>
              <a:buSzPts val="1800"/>
              <a:buNone/>
            </a:pPr>
            <a:r>
              <a:t/>
            </a:r>
            <a:endParaRPr>
              <a:solidFill>
                <a:schemeClr val="dk1"/>
              </a:solidFill>
              <a:highlight>
                <a:srgbClr val="FFFFFF"/>
              </a:highlight>
            </a:endParaRPr>
          </a:p>
          <a:p>
            <a:pPr indent="0" lvl="0" marL="457200" rtl="0" algn="l">
              <a:lnSpc>
                <a:spcPct val="115000"/>
              </a:lnSpc>
              <a:spcBef>
                <a:spcPts val="1600"/>
              </a:spcBef>
              <a:spcAft>
                <a:spcPts val="1600"/>
              </a:spcAft>
              <a:buSzPts val="1800"/>
              <a:buNone/>
            </a:pPr>
            <a:r>
              <a:t/>
            </a:r>
            <a:endParaRPr sz="1400">
              <a:solidFill>
                <a:schemeClr val="dk1"/>
              </a:solidFill>
              <a:highlight>
                <a:srgbClr val="FFFFFF"/>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pic>
        <p:nvPicPr>
          <p:cNvPr id="73" name="Google Shape;73;p4"/>
          <p:cNvPicPr preferRelativeResize="0"/>
          <p:nvPr/>
        </p:nvPicPr>
        <p:blipFill rotWithShape="1">
          <a:blip r:embed="rId3">
            <a:alphaModFix/>
          </a:blip>
          <a:srcRect b="0" l="0" r="0" t="0"/>
          <a:stretch/>
        </p:blipFill>
        <p:spPr>
          <a:xfrm>
            <a:off x="1346200" y="152400"/>
            <a:ext cx="6654800" cy="4991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Building Circuits</a:t>
            </a:r>
            <a:endParaRPr/>
          </a:p>
        </p:txBody>
      </p:sp>
      <p:sp>
        <p:nvSpPr>
          <p:cNvPr id="79" name="Google Shape;79;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u="sng">
                <a:solidFill>
                  <a:schemeClr val="hlink"/>
                </a:solidFill>
                <a:hlinkClick r:id="rId3"/>
              </a:rPr>
              <a:t>https://drive.google.com/open?id=1mAB3eq8f0zZcJwzTvkmNc8KTqlP_c0vS</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6"/>
          <p:cNvPicPr preferRelativeResize="0"/>
          <p:nvPr/>
        </p:nvPicPr>
        <p:blipFill rotWithShape="1">
          <a:blip r:embed="rId3">
            <a:alphaModFix/>
          </a:blip>
          <a:srcRect b="0" l="0" r="0" t="0"/>
          <a:stretch/>
        </p:blipFill>
        <p:spPr>
          <a:xfrm>
            <a:off x="2202675" y="247200"/>
            <a:ext cx="4838700" cy="483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Ohm’s Law</a:t>
            </a:r>
            <a:endParaRPr/>
          </a:p>
        </p:txBody>
      </p:sp>
      <p:sp>
        <p:nvSpPr>
          <p:cNvPr id="90" name="Google Shape;90;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u="sng">
                <a:solidFill>
                  <a:schemeClr val="hlink"/>
                </a:solidFill>
                <a:hlinkClick r:id="rId3"/>
              </a:rPr>
              <a:t>https://drive.google.com/open?id=1qGiE6NHujmJualoVZJU7EV3TXej7JUEF</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Online Lab on Ohm’s Law</a:t>
            </a:r>
            <a:endParaRPr/>
          </a:p>
        </p:txBody>
      </p:sp>
      <p:sp>
        <p:nvSpPr>
          <p:cNvPr id="96" name="Google Shape;96;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a:t>Investigate the relationship between Voltage, Resistance, and Current</a:t>
            </a:r>
            <a:endParaRPr/>
          </a:p>
          <a:p>
            <a:pPr indent="0" lvl="0" marL="0" rtl="0" algn="l">
              <a:lnSpc>
                <a:spcPct val="115000"/>
              </a:lnSpc>
              <a:spcBef>
                <a:spcPts val="1600"/>
              </a:spcBef>
              <a:spcAft>
                <a:spcPts val="0"/>
              </a:spcAft>
              <a:buSzPts val="1800"/>
              <a:buNone/>
            </a:pPr>
            <a:r>
              <a:rPr lang="en" sz="1100" u="sng">
                <a:solidFill>
                  <a:schemeClr val="hlink"/>
                </a:solidFill>
                <a:hlinkClick r:id="rId3"/>
              </a:rPr>
              <a:t>https://phet.colorado.edu/sims/html/ohms-law/latest/ohms-law_en.html</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Clr>
                <a:schemeClr val="dk1"/>
              </a:buClr>
              <a:buSzPts val="1100"/>
              <a:buFont typeface="Arial"/>
              <a:buNone/>
            </a:pPr>
            <a:r>
              <a:rPr lang="en"/>
              <a:t>What is the relationship between Voltage and Current?</a:t>
            </a:r>
            <a:endParaRPr/>
          </a:p>
          <a:p>
            <a:pPr indent="0" lvl="0" marL="0" rtl="0" algn="l">
              <a:lnSpc>
                <a:spcPct val="115000"/>
              </a:lnSpc>
              <a:spcBef>
                <a:spcPts val="1600"/>
              </a:spcBef>
              <a:spcAft>
                <a:spcPts val="1600"/>
              </a:spcAft>
              <a:buSzPts val="1800"/>
              <a:buNone/>
            </a:pPr>
            <a:r>
              <a:t/>
            </a:r>
            <a:endParaRPr/>
          </a:p>
        </p:txBody>
      </p:sp>
      <p:graphicFrame>
        <p:nvGraphicFramePr>
          <p:cNvPr id="97" name="Google Shape;97;p8"/>
          <p:cNvGraphicFramePr/>
          <p:nvPr/>
        </p:nvGraphicFramePr>
        <p:xfrm>
          <a:off x="419200" y="2092150"/>
          <a:ext cx="3000000" cy="3000000"/>
        </p:xfrm>
        <a:graphic>
          <a:graphicData uri="http://schemas.openxmlformats.org/drawingml/2006/table">
            <a:tbl>
              <a:tblPr>
                <a:noFill/>
                <a:tableStyleId>{7C074FC6-3182-44AD-87B9-D643D99B83B4}</a:tableStyleId>
              </a:tblPr>
              <a:tblGrid>
                <a:gridCol w="1809750"/>
                <a:gridCol w="1809750"/>
                <a:gridCol w="1809750"/>
                <a:gridCol w="1809750"/>
              </a:tblGrid>
              <a:tr h="38100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Voltage (Volts)</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Resistance (Ohms)</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Current (Ampere)</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1</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1.5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500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2</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3.0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500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3</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4.5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500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4</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6.0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500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7.5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500</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Online Lab on Ohm’s Law</a:t>
            </a:r>
            <a:endParaRPr/>
          </a:p>
        </p:txBody>
      </p:sp>
      <p:sp>
        <p:nvSpPr>
          <p:cNvPr id="103" name="Google Shape;103;p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800"/>
              <a:buNone/>
            </a:pPr>
            <a:r>
              <a:rPr lang="en"/>
              <a:t>Repeat the above exercise to determine the relationship between resistance and current. Think about the control variable in this case. </a:t>
            </a:r>
            <a:r>
              <a:rPr lang="en" sz="1100" u="sng">
                <a:solidFill>
                  <a:schemeClr val="hlink"/>
                </a:solidFill>
                <a:hlinkClick r:id="rId3"/>
              </a:rPr>
              <a:t>https://phet.colorado.edu/sims/html/ohms-law/latest/ohms-law_en.html</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t/>
            </a:r>
            <a:endParaRPr/>
          </a:p>
          <a:p>
            <a:pPr indent="0" lvl="0" marL="0" rtl="0" algn="l">
              <a:lnSpc>
                <a:spcPct val="115000"/>
              </a:lnSpc>
              <a:spcBef>
                <a:spcPts val="1600"/>
              </a:spcBef>
              <a:spcAft>
                <a:spcPts val="0"/>
              </a:spcAft>
              <a:buSzPts val="1800"/>
              <a:buNone/>
            </a:pPr>
            <a:r>
              <a:rPr lang="en"/>
              <a:t>What is the relationship between Resistance and Current?</a:t>
            </a:r>
            <a:endParaRPr/>
          </a:p>
          <a:p>
            <a:pPr indent="0" lvl="0" marL="0" rtl="0" algn="l">
              <a:lnSpc>
                <a:spcPct val="115000"/>
              </a:lnSpc>
              <a:spcBef>
                <a:spcPts val="0"/>
              </a:spcBef>
              <a:spcAft>
                <a:spcPts val="1600"/>
              </a:spcAft>
              <a:buSzPts val="1800"/>
              <a:buNone/>
            </a:pPr>
            <a:r>
              <a:t/>
            </a:r>
            <a:endParaRPr/>
          </a:p>
        </p:txBody>
      </p:sp>
      <p:graphicFrame>
        <p:nvGraphicFramePr>
          <p:cNvPr id="104" name="Google Shape;104;p9"/>
          <p:cNvGraphicFramePr/>
          <p:nvPr/>
        </p:nvGraphicFramePr>
        <p:xfrm>
          <a:off x="419200" y="2092150"/>
          <a:ext cx="3000000" cy="3000000"/>
        </p:xfrm>
        <a:graphic>
          <a:graphicData uri="http://schemas.openxmlformats.org/drawingml/2006/table">
            <a:tbl>
              <a:tblPr>
                <a:noFill/>
                <a:tableStyleId>{7C074FC6-3182-44AD-87B9-D643D99B83B4}</a:tableStyleId>
              </a:tblPr>
              <a:tblGrid>
                <a:gridCol w="1809750"/>
                <a:gridCol w="1809750"/>
                <a:gridCol w="1809750"/>
                <a:gridCol w="1809750"/>
              </a:tblGrid>
              <a:tr h="38100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Voltage (Volts)</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Resistance (Ohms)</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Current (Ampere)</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1</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2</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3</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4</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400"/>
                        <a:buFont typeface="Arial"/>
                        <a:buNone/>
                      </a:pPr>
                      <a:r>
                        <a:rPr lang="en" sz="1400" u="none" cap="none" strike="noStrike"/>
                        <a:t>5</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